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68"/>
  </p:notesMasterIdLst>
  <p:handoutMasterIdLst>
    <p:handoutMasterId r:id="rId69"/>
  </p:handoutMasterIdLst>
  <p:sldIdLst>
    <p:sldId id="256" r:id="rId2"/>
    <p:sldId id="351" r:id="rId3"/>
    <p:sldId id="281" r:id="rId4"/>
    <p:sldId id="271" r:id="rId5"/>
    <p:sldId id="272" r:id="rId6"/>
    <p:sldId id="1041" r:id="rId7"/>
    <p:sldId id="1042" r:id="rId8"/>
    <p:sldId id="342" r:id="rId9"/>
    <p:sldId id="293" r:id="rId10"/>
    <p:sldId id="283" r:id="rId11"/>
    <p:sldId id="295" r:id="rId12"/>
    <p:sldId id="352" r:id="rId13"/>
    <p:sldId id="287" r:id="rId14"/>
    <p:sldId id="289" r:id="rId15"/>
    <p:sldId id="353" r:id="rId16"/>
    <p:sldId id="1038" r:id="rId17"/>
    <p:sldId id="265" r:id="rId18"/>
    <p:sldId id="296" r:id="rId19"/>
    <p:sldId id="298" r:id="rId20"/>
    <p:sldId id="299" r:id="rId21"/>
    <p:sldId id="304" r:id="rId22"/>
    <p:sldId id="305" r:id="rId23"/>
    <p:sldId id="307" r:id="rId24"/>
    <p:sldId id="1044" r:id="rId25"/>
    <p:sldId id="309" r:id="rId26"/>
    <p:sldId id="1039" r:id="rId27"/>
    <p:sldId id="312" r:id="rId28"/>
    <p:sldId id="1034" r:id="rId29"/>
    <p:sldId id="1037" r:id="rId30"/>
    <p:sldId id="313" r:id="rId31"/>
    <p:sldId id="314" r:id="rId32"/>
    <p:sldId id="315" r:id="rId33"/>
    <p:sldId id="1040" r:id="rId34"/>
    <p:sldId id="316" r:id="rId35"/>
    <p:sldId id="317" r:id="rId36"/>
    <p:sldId id="318" r:id="rId37"/>
    <p:sldId id="323" r:id="rId38"/>
    <p:sldId id="321" r:id="rId39"/>
    <p:sldId id="327" r:id="rId40"/>
    <p:sldId id="364" r:id="rId41"/>
    <p:sldId id="325" r:id="rId42"/>
    <p:sldId id="362" r:id="rId43"/>
    <p:sldId id="363" r:id="rId44"/>
    <p:sldId id="324" r:id="rId45"/>
    <p:sldId id="359" r:id="rId46"/>
    <p:sldId id="358" r:id="rId47"/>
    <p:sldId id="344" r:id="rId48"/>
    <p:sldId id="343" r:id="rId49"/>
    <p:sldId id="345" r:id="rId50"/>
    <p:sldId id="360" r:id="rId51"/>
    <p:sldId id="348" r:id="rId52"/>
    <p:sldId id="335" r:id="rId53"/>
    <p:sldId id="337" r:id="rId54"/>
    <p:sldId id="339" r:id="rId55"/>
    <p:sldId id="347" r:id="rId56"/>
    <p:sldId id="340" r:id="rId57"/>
    <p:sldId id="319" r:id="rId58"/>
    <p:sldId id="355" r:id="rId59"/>
    <p:sldId id="354" r:id="rId60"/>
    <p:sldId id="320" r:id="rId61"/>
    <p:sldId id="257" r:id="rId62"/>
    <p:sldId id="261" r:id="rId63"/>
    <p:sldId id="350" r:id="rId64"/>
    <p:sldId id="263" r:id="rId65"/>
    <p:sldId id="264" r:id="rId66"/>
    <p:sldId id="341" r:id="rId67"/>
  </p:sldIdLst>
  <p:sldSz cx="12192000" cy="6858000"/>
  <p:notesSz cx="6858000" cy="9144000"/>
  <p:embeddedFontLst>
    <p:embeddedFont>
      <p:font typeface="Cambria Math" panose="02040503050406030204" pitchFamily="18" charset="0"/>
      <p:regular r:id="rId70"/>
    </p:embeddedFont>
    <p:embeddedFont>
      <p:font typeface="Consolas" panose="020B0609020204030204" pitchFamily="49" charset="0"/>
      <p:regular r:id="rId71"/>
      <p:bold r:id="rId72"/>
      <p:italic r:id="rId73"/>
      <p:boldItalic r:id="rId74"/>
    </p:embeddedFont>
    <p:embeddedFont>
      <p:font typeface="Lato" panose="020B0604020202020204" charset="0"/>
      <p:regular r:id="rId75"/>
      <p:bold r:id="rId76"/>
      <p:italic r:id="rId77"/>
      <p:boldItalic r:id="rId78"/>
    </p:embeddedFont>
    <p:embeddedFont>
      <p:font typeface="Libre Franklin" panose="00000500000000000000" charset="0"/>
      <p:regular r:id="rId79"/>
      <p:bold r:id="rId80"/>
      <p:italic r:id="rId81"/>
      <p:boldItalic r:id="rId82"/>
    </p:embeddedFont>
    <p:embeddedFont>
      <p:font typeface="Raleway" panose="020B0503030101060003" pitchFamily="34" charset="0"/>
      <p:regular r:id="rId83"/>
      <p:bold r:id="rId84"/>
      <p:italic r:id="rId85"/>
      <p:boldItalic r:id="rId86"/>
    </p:embeddedFont>
    <p:embeddedFont>
      <p:font typeface="Raleway Medium" panose="020B0603030101060003"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BF8437E-C589-439A-A2C5-67EE100FFFEC}">
          <p14:sldIdLst>
            <p14:sldId id="256"/>
          </p14:sldIdLst>
        </p14:section>
        <p14:section name="The Practicing Connections Hypothesis" id="{CD01515F-4F3B-4160-81A5-7F1FA5FA9898}">
          <p14:sldIdLst>
            <p14:sldId id="351"/>
            <p14:sldId id="281"/>
            <p14:sldId id="271"/>
            <p14:sldId id="272"/>
            <p14:sldId id="1041"/>
            <p14:sldId id="1042"/>
          </p14:sldIdLst>
        </p14:section>
        <p14:section name="Building Transferrable Knowledge" id="{FE2CCC19-8F3C-4AC1-8D47-D4C71BF6A81D}">
          <p14:sldIdLst>
            <p14:sldId id="342"/>
            <p14:sldId id="293"/>
            <p14:sldId id="283"/>
            <p14:sldId id="295"/>
            <p14:sldId id="352"/>
            <p14:sldId id="287"/>
            <p14:sldId id="289"/>
            <p14:sldId id="353"/>
            <p14:sldId id="1038"/>
            <p14:sldId id="265"/>
            <p14:sldId id="296"/>
            <p14:sldId id="298"/>
            <p14:sldId id="299"/>
            <p14:sldId id="304"/>
            <p14:sldId id="305"/>
            <p14:sldId id="307"/>
            <p14:sldId id="1044"/>
            <p14:sldId id="309"/>
            <p14:sldId id="1039"/>
          </p14:sldIdLst>
        </p14:section>
        <p14:section name="Our Findings" id="{0DF07F63-0E05-477F-BFF1-C0AD1BBE13A8}">
          <p14:sldIdLst>
            <p14:sldId id="312"/>
            <p14:sldId id="1034"/>
            <p14:sldId id="1037"/>
            <p14:sldId id="313"/>
            <p14:sldId id="314"/>
            <p14:sldId id="315"/>
            <p14:sldId id="1040"/>
            <p14:sldId id="316"/>
            <p14:sldId id="317"/>
            <p14:sldId id="318"/>
            <p14:sldId id="323"/>
            <p14:sldId id="321"/>
            <p14:sldId id="327"/>
            <p14:sldId id="364"/>
            <p14:sldId id="325"/>
            <p14:sldId id="362"/>
            <p14:sldId id="363"/>
            <p14:sldId id="324"/>
            <p14:sldId id="359"/>
            <p14:sldId id="358"/>
            <p14:sldId id="344"/>
            <p14:sldId id="343"/>
            <p14:sldId id="345"/>
            <p14:sldId id="360"/>
            <p14:sldId id="348"/>
            <p14:sldId id="335"/>
            <p14:sldId id="337"/>
            <p14:sldId id="339"/>
            <p14:sldId id="347"/>
          </p14:sldIdLst>
        </p14:section>
        <p14:section name="Moving Forward" id="{ED2F51A8-63A4-4E96-B4A3-215C099A2069}">
          <p14:sldIdLst>
            <p14:sldId id="340"/>
            <p14:sldId id="319"/>
          </p14:sldIdLst>
        </p14:section>
        <p14:section name="Acknowledgements" id="{DD933115-FB8C-48DB-BE94-7E49EBB18631}">
          <p14:sldIdLst>
            <p14:sldId id="355"/>
            <p14:sldId id="354"/>
            <p14:sldId id="320"/>
          </p14:sldIdLst>
        </p14:section>
        <p14:section name="The Better Book Approach" id="{9507C9FA-A274-4961-8E5C-003A0257DC94}">
          <p14:sldIdLst>
            <p14:sldId id="257"/>
            <p14:sldId id="261"/>
            <p14:sldId id="350"/>
            <p14:sldId id="263"/>
            <p14:sldId id="264"/>
            <p14:sldId id="3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Blake" initials="AB" lastIdx="1" clrIdx="0">
    <p:extLst>
      <p:ext uri="{19B8F6BF-5375-455C-9EA6-DF929625EA0E}">
        <p15:presenceInfo xmlns:p15="http://schemas.microsoft.com/office/powerpoint/2012/main" userId="e58fa640bd2ee6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F5F9"/>
    <a:srgbClr val="666666"/>
    <a:srgbClr val="0055A6"/>
    <a:srgbClr val="00A9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046BFC-9FA9-4CCA-95D0-C80FFA7DF8B8}">
  <a:tblStyle styleId="{16046BFC-9FA9-4CCA-95D0-C80FFA7DF8B8}" styleName="Table_0">
    <a:wholeTbl>
      <a:tcTxStyle b="off" i="off">
        <a:font>
          <a:latin typeface="Franklin Gothic Book"/>
          <a:ea typeface="Franklin Gothic Book"/>
          <a:cs typeface="Franklin Gothic 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Franklin Gothic Book"/>
          <a:ea typeface="Franklin Gothic Book"/>
          <a:cs typeface="Franklin Gothic Book"/>
        </a:font>
        <a:schemeClr val="lt1"/>
      </a:tcTxStyle>
      <a:tcStyle>
        <a:tcBdr/>
        <a:fill>
          <a:solidFill>
            <a:schemeClr val="accent1"/>
          </a:solidFill>
        </a:fill>
      </a:tcStyle>
    </a:lastCol>
    <a:firstCol>
      <a:tcTxStyle b="on" i="off">
        <a:font>
          <a:latin typeface="Franklin Gothic Book"/>
          <a:ea typeface="Franklin Gothic Book"/>
          <a:cs typeface="Franklin Gothic Book"/>
        </a:font>
        <a:schemeClr val="lt1"/>
      </a:tcTxStyle>
      <a:tcStyle>
        <a:tcBdr/>
        <a:fill>
          <a:solidFill>
            <a:schemeClr val="accent1"/>
          </a:solidFill>
        </a:fill>
      </a:tcStyle>
    </a:firstCol>
    <a:lastRow>
      <a:tcTxStyle b="on" i="off">
        <a:font>
          <a:latin typeface="Franklin Gothic Book"/>
          <a:ea typeface="Franklin Gothic Book"/>
          <a:cs typeface="Franklin Gothic 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Franklin Gothic Book"/>
          <a:ea typeface="Franklin Gothic Book"/>
          <a:cs typeface="Franklin Gothic 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5" autoAdjust="0"/>
    <p:restoredTop sz="76381" autoAdjust="0"/>
  </p:normalViewPr>
  <p:slideViewPr>
    <p:cSldViewPr snapToGrid="0">
      <p:cViewPr varScale="1">
        <p:scale>
          <a:sx n="83" d="100"/>
          <a:sy n="83" d="100"/>
        </p:scale>
        <p:origin x="1596" y="84"/>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90" Type="http://schemas.openxmlformats.org/officeDocument/2006/relationships/font" Target="fonts/font21.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7A4C9C-B5B3-4C07-AE0C-A9C708210A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E65BCF0-4379-40A5-AD5A-CF6F9C8F6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F2B04-F1F6-48A0-A4AF-C0B46B057D6D}" type="datetimeFigureOut">
              <a:rPr lang="en-US" smtClean="0"/>
              <a:t>11/15/2019</a:t>
            </a:fld>
            <a:endParaRPr lang="en-US"/>
          </a:p>
        </p:txBody>
      </p:sp>
      <p:sp>
        <p:nvSpPr>
          <p:cNvPr id="4" name="Footer Placeholder 3">
            <a:extLst>
              <a:ext uri="{FF2B5EF4-FFF2-40B4-BE49-F238E27FC236}">
                <a16:creationId xmlns:a16="http://schemas.microsoft.com/office/drawing/2014/main" id="{362627BC-47F9-4940-93B3-82B0C2D7F2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8EB9F4-C000-49F4-93B1-136DC457F3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A70E5D-EAF6-4AF5-9603-87DA31D98221}" type="slidenum">
              <a:rPr lang="en-US" smtClean="0"/>
              <a:t>‹#›</a:t>
            </a:fld>
            <a:endParaRPr lang="en-US"/>
          </a:p>
        </p:txBody>
      </p:sp>
    </p:spTree>
    <p:extLst>
      <p:ext uri="{BB962C8B-B14F-4D97-AF65-F5344CB8AC3E}">
        <p14:creationId xmlns:p14="http://schemas.microsoft.com/office/powerpoint/2010/main" val="685798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a:t>
            </a:r>
            <a:r>
              <a:rPr lang="en" dirty="0"/>
              <a:t>two-layer project:</a:t>
            </a:r>
            <a:endParaRPr dirty="0"/>
          </a:p>
          <a:p>
            <a:pPr marL="457200" lvl="0" indent="-298450" algn="l" rtl="0">
              <a:spcBef>
                <a:spcPts val="0"/>
              </a:spcBef>
              <a:spcAft>
                <a:spcPts val="0"/>
              </a:spcAft>
              <a:buSzPts val="1100"/>
              <a:buAutoNum type="arabicPeriod"/>
            </a:pPr>
            <a:r>
              <a:rPr lang="en" dirty="0"/>
              <a:t>How to get research into practice</a:t>
            </a:r>
            <a:endParaRPr dirty="0"/>
          </a:p>
          <a:p>
            <a:pPr marL="457200" lvl="0" indent="-298450" algn="l" rtl="0">
              <a:spcBef>
                <a:spcPts val="0"/>
              </a:spcBef>
              <a:spcAft>
                <a:spcPts val="0"/>
              </a:spcAft>
              <a:buSzPts val="1100"/>
              <a:buAutoNum type="arabicPeriod"/>
            </a:pPr>
            <a:r>
              <a:rPr lang="en" dirty="0"/>
              <a:t>How to improve students learning of things that are hard to learn</a:t>
            </a:r>
          </a:p>
          <a:p>
            <a:pPr marL="457200" lvl="0" indent="-298450" algn="l" rtl="0">
              <a:spcBef>
                <a:spcPts val="0"/>
              </a:spcBef>
              <a:spcAft>
                <a:spcPts val="0"/>
              </a:spcAft>
              <a:buSzPts val="1100"/>
              <a:buAutoNum type="arabicPeriod"/>
            </a:pPr>
            <a:r>
              <a:rPr lang="en" dirty="0"/>
              <a:t>A different ty</a:t>
            </a:r>
            <a:r>
              <a:rPr lang="en-US" dirty="0"/>
              <a:t>pe of talk</a:t>
            </a:r>
          </a:p>
          <a:p>
            <a:pPr marL="457200" lvl="0" indent="-298450" algn="l" rtl="0">
              <a:spcBef>
                <a:spcPts val="0"/>
              </a:spcBef>
              <a:spcAft>
                <a:spcPts val="0"/>
              </a:spcAft>
              <a:buSzPts val="1100"/>
              <a:buAutoNum type="arabicPeriod"/>
            </a:pPr>
            <a:endParaRPr lang="en-US" dirty="0"/>
          </a:p>
          <a:p>
            <a:pPr marL="158750" lvl="0" indent="0" algn="l" rtl="0">
              <a:spcBef>
                <a:spcPts val="0"/>
              </a:spcBef>
              <a:spcAft>
                <a:spcPts val="0"/>
              </a:spcAft>
              <a:buSzPts val="1100"/>
              <a:buNone/>
            </a:pPr>
            <a:r>
              <a:rPr lang="en-US" dirty="0"/>
              <a:t>I’m a postdoc at…</a:t>
            </a:r>
            <a:endParaRPr lang="e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bda455b3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5bda455b3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Turns out introductory statistics is a great domain to work teaching hard things to all students.</a:t>
            </a:r>
            <a:endParaRPr dirty="0"/>
          </a:p>
          <a:p>
            <a:pPr marL="457200" lvl="0" indent="-298450" algn="l" rtl="0">
              <a:spcBef>
                <a:spcPts val="0"/>
              </a:spcBef>
              <a:spcAft>
                <a:spcPts val="0"/>
              </a:spcAft>
              <a:buSzPts val="1100"/>
              <a:buChar char="●"/>
            </a:pPr>
            <a:r>
              <a:rPr lang="en" dirty="0"/>
              <a:t>Data science is more relevant than ever before</a:t>
            </a:r>
            <a:endParaRPr dirty="0"/>
          </a:p>
          <a:p>
            <a:pPr marL="457200" lvl="0" indent="-298450" algn="l" rtl="0">
              <a:spcBef>
                <a:spcPts val="0"/>
              </a:spcBef>
              <a:spcAft>
                <a:spcPts val="0"/>
              </a:spcAft>
              <a:buSzPts val="1100"/>
              <a:buChar char="●"/>
            </a:pPr>
            <a:r>
              <a:rPr lang="en" dirty="0"/>
              <a:t>It’s hard</a:t>
            </a:r>
            <a:endParaRPr dirty="0"/>
          </a:p>
          <a:p>
            <a:pPr marL="457200" lvl="0" indent="-298450" algn="l" rtl="0">
              <a:spcBef>
                <a:spcPts val="0"/>
              </a:spcBef>
              <a:spcAft>
                <a:spcPts val="0"/>
              </a:spcAft>
              <a:buSzPts val="1100"/>
              <a:buChar char="●"/>
            </a:pPr>
            <a:r>
              <a:rPr lang="en" dirty="0"/>
              <a:t>And lots of students take it at every level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Traditionally taught as lots and lots of </a:t>
            </a:r>
            <a:r>
              <a:rPr lang="en-US" dirty="0"/>
              <a:t>useful tools that you need to know when to use, but not as a cohesive approach</a:t>
            </a:r>
            <a:endParaRPr dirty="0"/>
          </a:p>
        </p:txBody>
      </p:sp>
      <p:sp>
        <p:nvSpPr>
          <p:cNvPr id="476" name="Google Shape;476;g5bda455b3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bfc3d6b5f_0_5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bfc3d6b5f_0_5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bits approach to this situation would be to say -- hey let’s calculate means and the t-statistic and check the p-value… oh it’s not p less than .05… typically the independent samples t-test is one unit (or a chapter) in the course...</a:t>
            </a:r>
            <a:endParaRPr/>
          </a:p>
          <a:p>
            <a:pPr marL="0" lvl="0" indent="0" algn="l" rtl="0">
              <a:spcBef>
                <a:spcPts val="0"/>
              </a:spcBef>
              <a:spcAft>
                <a:spcPts val="0"/>
              </a:spcAft>
              <a:buNone/>
            </a:pPr>
            <a:r>
              <a:rPr lang="en"/>
              <a:t>What would the practicing connections approach do differently?</a:t>
            </a:r>
            <a:endParaRPr/>
          </a:p>
        </p:txBody>
      </p:sp>
      <p:sp>
        <p:nvSpPr>
          <p:cNvPr id="567" name="Google Shape;567;g5bfc3d6b5f_0_5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bfc3d6b5f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bfc3d6b5f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world in statistics is at least in part what it means to do statistics in the world. </a:t>
            </a:r>
            <a:endParaRPr/>
          </a:p>
          <a:p>
            <a:pPr marL="457200" lvl="0" indent="-298450" algn="l" rtl="0">
              <a:spcBef>
                <a:spcPts val="0"/>
              </a:spcBef>
              <a:spcAft>
                <a:spcPts val="0"/>
              </a:spcAft>
              <a:buSzPts val="1100"/>
              <a:buChar char="●"/>
            </a:pPr>
            <a:r>
              <a:rPr lang="en"/>
              <a:t>Traditional classes focus on learning a lot of statistical tests; sometimes even on hand calculation.</a:t>
            </a:r>
            <a:endParaRPr/>
          </a:p>
          <a:p>
            <a:pPr marL="457200" lvl="0" indent="-298450" algn="l" rtl="0">
              <a:spcBef>
                <a:spcPts val="0"/>
              </a:spcBef>
              <a:spcAft>
                <a:spcPts val="0"/>
              </a:spcAft>
              <a:buSzPts val="1100"/>
              <a:buChar char="●"/>
            </a:pPr>
            <a:r>
              <a:rPr lang="en"/>
              <a:t>But that’s not what people really do with data in the world. We focus on the PRACTICE of data analysis: </a:t>
            </a:r>
            <a:endParaRPr/>
          </a:p>
          <a:p>
            <a:pPr marL="457200" lvl="0" indent="-298450" algn="l" rtl="0">
              <a:spcBef>
                <a:spcPts val="0"/>
              </a:spcBef>
              <a:spcAft>
                <a:spcPts val="0"/>
              </a:spcAft>
              <a:buSzPts val="1100"/>
              <a:buChar char="●"/>
            </a:pPr>
            <a:r>
              <a:rPr lang="en"/>
              <a:t>Variation is why statistics exist -- if everyone who got some medical treatment got better, then we wouldn’t need statistics. We need stats because even with an effective treatment, there is variation!</a:t>
            </a:r>
            <a:endParaRPr/>
          </a:p>
          <a:p>
            <a:pPr marL="457200" lvl="0" indent="-298450" algn="l" rtl="0">
              <a:spcBef>
                <a:spcPts val="0"/>
              </a:spcBef>
              <a:spcAft>
                <a:spcPts val="0"/>
              </a:spcAft>
              <a:buSzPts val="1100"/>
              <a:buChar char="●"/>
            </a:pPr>
            <a:r>
              <a:rPr lang="en"/>
              <a:t>exploring variation, modeling variation, and evaluating models.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5bfc3d6b5f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5bfc3d6b5f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Distributions are how we see variation; we build models of distributions; and we instantiate those models as a process so we have identified something we call the distribution triad, the concept of a statistical model, and randomness as a process as core concepts. </a:t>
            </a:r>
            <a:endParaRPr dirty="0"/>
          </a:p>
          <a:p>
            <a:pPr marL="0" lvl="0" indent="0" algn="l" rtl="0">
              <a:spcBef>
                <a:spcPts val="0"/>
              </a:spcBef>
              <a:spcAft>
                <a:spcPts val="0"/>
              </a:spcAft>
              <a:buNone/>
            </a:pPr>
            <a:r>
              <a:rPr lang="en" dirty="0"/>
              <a:t>It’s easy to just list them </a:t>
            </a:r>
            <a:endParaRPr dirty="0"/>
          </a:p>
          <a:p>
            <a:pPr marL="0" lvl="0" indent="0" algn="l" rtl="0">
              <a:spcBef>
                <a:spcPts val="0"/>
              </a:spcBef>
              <a:spcAft>
                <a:spcPts val="0"/>
              </a:spcAft>
              <a:buNone/>
            </a:pPr>
            <a:r>
              <a:rPr lang="en" dirty="0"/>
              <a:t>hard to actually teach students these concepts in a meaningful way.</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From the beginning we teach the idea that D = M + E</a:t>
            </a:r>
          </a:p>
          <a:p>
            <a:pPr marL="158750" indent="0">
              <a:buNone/>
            </a:pPr>
            <a:r>
              <a:rPr lang="en-US" dirty="0"/>
              <a:t>This is frequently connected to new representations over time</a:t>
            </a:r>
          </a:p>
        </p:txBody>
      </p:sp>
    </p:spTree>
    <p:extLst>
      <p:ext uri="{BB962C8B-B14F-4D97-AF65-F5344CB8AC3E}">
        <p14:creationId xmlns:p14="http://schemas.microsoft.com/office/powerpoint/2010/main" val="60724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e3e84c06c5b147b_4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3e3e84c06c5b147b_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58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bfc3d6b5f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bfc3d6b5f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would start with a variation -- recognizing it and exploring it.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c04be9274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c04be9274_0_1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g5c04be9274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c04be9274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5c04be9274_0_1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5" name="Google Shape;605;g5c04be9274_0_1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5bfc3d6b5f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5bfc3d6b5f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there is actually a need to build formal models of variation...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 What do we consider learning?</a:t>
            </a:r>
            <a:br>
              <a:rPr lang="en-US" dirty="0"/>
            </a:br>
            <a:r>
              <a:rPr lang="en-US" sz="1100" b="0" i="0" u="none" strike="noStrike" cap="none" dirty="0">
                <a:solidFill>
                  <a:srgbClr val="000000"/>
                </a:solidFill>
                <a:effectLst/>
                <a:latin typeface="Arial"/>
                <a:ea typeface="Arial"/>
                <a:cs typeface="Arial"/>
                <a:sym typeface="Arial"/>
              </a:rPr>
              <a:t>    + Building a deep understanding that is flexible and applicable to new contexts</a:t>
            </a:r>
            <a:br>
              <a:rPr lang="en-US" dirty="0"/>
            </a:br>
            <a:r>
              <a:rPr lang="en-US" sz="1100" b="0" i="0" u="none" strike="noStrike" cap="none" dirty="0">
                <a:solidFill>
                  <a:srgbClr val="000000"/>
                </a:solidFill>
                <a:effectLst/>
                <a:latin typeface="Arial"/>
                <a:ea typeface="Arial"/>
                <a:cs typeface="Arial"/>
                <a:sym typeface="Arial"/>
              </a:rPr>
              <a:t>    + New contexts: environments, mindsets, concepts</a:t>
            </a:r>
            <a:br>
              <a:rPr lang="en-US" dirty="0"/>
            </a:br>
            <a:r>
              <a:rPr lang="en-US" sz="1100" b="0" i="0" u="none" strike="noStrike" cap="none" dirty="0">
                <a:solidFill>
                  <a:srgbClr val="000000"/>
                </a:solidFill>
                <a:effectLst/>
                <a:latin typeface="Arial"/>
                <a:ea typeface="Arial"/>
                <a:cs typeface="Arial"/>
                <a:sym typeface="Arial"/>
              </a:rPr>
              <a:t>    + Consider the students that say</a:t>
            </a:r>
            <a:br>
              <a:rPr lang="en-US" dirty="0"/>
            </a:br>
            <a:r>
              <a:rPr lang="en-US" sz="1100" b="0" i="0" u="none" strike="noStrike" cap="none" dirty="0">
                <a:solidFill>
                  <a:srgbClr val="000000"/>
                </a:solidFill>
                <a:effectLst/>
                <a:latin typeface="Arial"/>
                <a:ea typeface="Arial"/>
                <a:cs typeface="Arial"/>
                <a:sym typeface="Arial"/>
              </a:rPr>
              <a:t>      * "that was tricky"</a:t>
            </a:r>
            <a:br>
              <a:rPr lang="en-US" dirty="0"/>
            </a:br>
            <a:r>
              <a:rPr lang="en-US" sz="1100" b="0" i="0" u="none" strike="noStrike" cap="none" dirty="0">
                <a:solidFill>
                  <a:srgbClr val="000000"/>
                </a:solidFill>
                <a:effectLst/>
                <a:latin typeface="Arial"/>
                <a:ea typeface="Arial"/>
                <a:cs typeface="Arial"/>
                <a:sym typeface="Arial"/>
              </a:rPr>
              <a:t>      * "you changed it a bit"</a:t>
            </a:r>
            <a:br>
              <a:rPr lang="en-US" dirty="0"/>
            </a:br>
            <a:r>
              <a:rPr lang="en-US" sz="1100" b="0" i="0" u="none" strike="noStrike" cap="none" dirty="0">
                <a:solidFill>
                  <a:srgbClr val="000000"/>
                </a:solidFill>
                <a:effectLst/>
                <a:latin typeface="Arial"/>
                <a:ea typeface="Arial"/>
                <a:cs typeface="Arial"/>
                <a:sym typeface="Arial"/>
              </a:rPr>
              <a:t>  - Transfer (here) is not new datasets, it is extending to new contexts</a:t>
            </a:r>
            <a:endParaRPr lang="en-US" dirty="0"/>
          </a:p>
        </p:txBody>
      </p:sp>
    </p:spTree>
    <p:extLst>
      <p:ext uri="{BB962C8B-B14F-4D97-AF65-F5344CB8AC3E}">
        <p14:creationId xmlns:p14="http://schemas.microsoft.com/office/powerpoint/2010/main" val="2224831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bfc3d6b5f_0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bfc3d6b5f_0_2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fit models, students write R code that is very similar to much of the syntax they used for exploring data through visualizations… </a:t>
            </a:r>
            <a:endParaRPr/>
          </a:p>
          <a:p>
            <a:pPr marL="0" lvl="0" indent="0" algn="l" rtl="0">
              <a:spcBef>
                <a:spcPts val="0"/>
              </a:spcBef>
              <a:spcAft>
                <a:spcPts val="0"/>
              </a:spcAft>
              <a:buNone/>
            </a:pPr>
            <a:r>
              <a:rPr lang="en"/>
              <a:t>now that this syntax is more familiar, we get students to stretch themselves and make connections to the general linear model notation. They fit very simple models and realize that when we make a model, it suddenly reveals error. Before --we just had variation but now we have partitioned that variation into the model part and the error part.</a:t>
            </a:r>
            <a:endParaRPr/>
          </a:p>
        </p:txBody>
      </p:sp>
      <p:sp>
        <p:nvSpPr>
          <p:cNvPr id="679" name="Google Shape;679;g5bfc3d6b5f_0_2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bfc3d6b5f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bfc3d6b5f_0_3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g5bfc3d6b5f_0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bfc3d6b5f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bfc3d6b5f_0_3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Causal learning: small changes so that students can see what is being altered</a:t>
            </a:r>
            <a:endParaRPr dirty="0"/>
          </a:p>
        </p:txBody>
      </p:sp>
      <p:sp>
        <p:nvSpPr>
          <p:cNvPr id="703" name="Google Shape;703;g5bfc3d6b5f_0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170203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e3e84c06c5b147b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3e3e84c06c5b147b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bfc3d6b5f_0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bfc3d6b5f_0_2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Students learn to bootstrap sampling distributions</a:t>
            </a:r>
          </a:p>
          <a:p>
            <a:pPr marL="0" lvl="0" indent="0" algn="l" rtl="0">
              <a:spcBef>
                <a:spcPts val="0"/>
              </a:spcBef>
              <a:spcAft>
                <a:spcPts val="0"/>
              </a:spcAft>
              <a:buNone/>
            </a:pPr>
            <a:r>
              <a:rPr lang="en-US" dirty="0"/>
              <a:t>Students can see that it is possible to have generated a difference of $6 purely from shuffling… and we talk about our statistics’ community’s norms for what counts as likely or unlikely to have been generated by one process or another. </a:t>
            </a:r>
          </a:p>
          <a:p>
            <a:pPr marL="0" lvl="0" indent="0" algn="l" rtl="0">
              <a:spcBef>
                <a:spcPts val="0"/>
              </a:spcBef>
              <a:spcAft>
                <a:spcPts val="0"/>
              </a:spcAft>
              <a:buNone/>
            </a:pPr>
            <a:r>
              <a:rPr lang="en-US" dirty="0"/>
              <a:t>There are a lot of other ideas we get into but this is to give you a flavor of the difference when we take a practicing connections approach to learning hard things.</a:t>
            </a:r>
          </a:p>
        </p:txBody>
      </p:sp>
      <p:sp>
        <p:nvSpPr>
          <p:cNvPr id="679" name="Google Shape;679;g5bfc3d6b5f_0_2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289372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5bfc3d6b5f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5bfc3d6b5f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PAUSE</a:t>
            </a:r>
          </a:p>
          <a:p>
            <a:pPr marL="0" lvl="0" indent="0" algn="l" rtl="0">
              <a:spcBef>
                <a:spcPts val="0"/>
              </a:spcBef>
              <a:spcAft>
                <a:spcPts val="0"/>
              </a:spcAft>
              <a:buNone/>
            </a:pPr>
            <a:r>
              <a:rPr lang="en-US" dirty="0"/>
              <a:t>This is a lot of work. Is there a payoff?</a:t>
            </a:r>
          </a:p>
          <a:p>
            <a:pPr marL="0" lvl="0" indent="0" algn="l" rtl="0">
              <a:spcBef>
                <a:spcPts val="0"/>
              </a:spcBef>
              <a:spcAft>
                <a:spcPts val="0"/>
              </a:spcAft>
              <a:buNone/>
            </a:pP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5c04be9274_0_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You get a lot: students like it, they are able to do data analysis, practical skills...</a:t>
            </a: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For example, our students are non-stem and are not happy about programming.</a:t>
            </a:r>
            <a:endParaRPr>
              <a:solidFill>
                <a:schemeClr val="dk2"/>
              </a:solidFill>
            </a:endParaRPr>
          </a:p>
        </p:txBody>
      </p:sp>
      <p:sp>
        <p:nvSpPr>
          <p:cNvPr id="783" name="Google Shape;783;g5c04be9274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bda455b34_0_12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But remember, we embarked on this crazy stuff not so students could like programming… but to foster transferable knowledge in a complex domain. To us, this is the most exciting outcome.</a:t>
            </a:r>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791" name="Google Shape;791;g5bda455b34_0_1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c04be9274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5c04be927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course we cover through simple regression models with single predictors</a:t>
            </a:r>
          </a:p>
          <a:p>
            <a:pPr marL="0" lvl="0" indent="0" algn="l" rtl="0">
              <a:spcBef>
                <a:spcPts val="0"/>
              </a:spcBef>
              <a:spcAft>
                <a:spcPts val="0"/>
              </a:spcAft>
              <a:buNone/>
            </a:pPr>
            <a:r>
              <a:rPr lang="en-US" dirty="0"/>
              <a:t>Two group models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Three group models</a:t>
            </a:r>
          </a:p>
          <a:p>
            <a:pPr marL="0" lvl="0" indent="0" algn="l" rtl="0">
              <a:spcBef>
                <a:spcPts val="0"/>
              </a:spcBef>
              <a:spcAft>
                <a:spcPts val="0"/>
              </a:spcAft>
              <a:buNone/>
            </a:pPr>
            <a:r>
              <a:rPr lang="en-US" dirty="0"/>
              <a:t>Simple regression models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The following questions were scored as extra credit on the final. Students knew that the information was not something that they had necessarily studied.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5bda455b34_0_1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g5bda455b34_0_1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g5bda455b34_0_1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bdac6770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bdac6770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5bda455b34_0_1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6" name="Google Shape;816;g5bda455b34_0_1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g5bda455b34_0_1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5bda455b34_0_1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3" name="Google Shape;833;g5bda455b34_0_13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800"/>
              <a:buNone/>
            </a:pPr>
            <a:r>
              <a:rPr lang="en"/>
              <a:t>Able to port over concepts relatively easily...</a:t>
            </a:r>
            <a:endParaRPr/>
          </a:p>
          <a:p>
            <a:pPr marL="0" lvl="0" indent="0" algn="l" rtl="0">
              <a:spcBef>
                <a:spcPts val="0"/>
              </a:spcBef>
              <a:spcAft>
                <a:spcPts val="0"/>
              </a:spcAft>
              <a:buSzPts val="2800"/>
              <a:buNone/>
            </a:pPr>
            <a:r>
              <a:rPr lang="en"/>
              <a:t>Total variation doesn’t change</a:t>
            </a:r>
            <a:endParaRPr/>
          </a:p>
          <a:p>
            <a:pPr marL="0" lvl="0" indent="0" algn="l" rtl="0">
              <a:spcBef>
                <a:spcPts val="0"/>
              </a:spcBef>
              <a:spcAft>
                <a:spcPts val="0"/>
              </a:spcAft>
              <a:buSzPts val="2800"/>
              <a:buNone/>
            </a:pPr>
            <a:r>
              <a:rPr lang="en"/>
              <a:t>Error is reduced by this model</a:t>
            </a:r>
            <a:endParaRPr/>
          </a:p>
        </p:txBody>
      </p:sp>
      <p:sp>
        <p:nvSpPr>
          <p:cNvPr id="834" name="Google Shape;834;g5bda455b34_0_13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3568617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bda455b34_0_12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course we cover through simple regression models with single predictors</a:t>
            </a:r>
          </a:p>
          <a:p>
            <a:pPr marL="0" lvl="0" indent="0" algn="l" rtl="0">
              <a:spcBef>
                <a:spcPts val="0"/>
              </a:spcBef>
              <a:spcAft>
                <a:spcPts val="0"/>
              </a:spcAft>
              <a:buNone/>
            </a:pPr>
            <a:r>
              <a:rPr lang="en-US" dirty="0"/>
              <a:t>Two group models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Three group models</a:t>
            </a:r>
          </a:p>
          <a:p>
            <a:pPr marL="0" lvl="0" indent="0" algn="l" rtl="0">
              <a:spcBef>
                <a:spcPts val="0"/>
              </a:spcBef>
              <a:spcAft>
                <a:spcPts val="0"/>
              </a:spcAft>
              <a:buNone/>
            </a:pPr>
            <a:r>
              <a:rPr lang="en-US" dirty="0"/>
              <a:t>Simple regression models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The following questions were scored as extra credit on the final. Students knew that the information was not something that they had necessarily studied.</a:t>
            </a:r>
            <a:endParaRPr lang="en-US" dirty="0"/>
          </a:p>
        </p:txBody>
      </p:sp>
      <p:sp>
        <p:nvSpPr>
          <p:cNvPr id="791" name="Google Shape;791;g5bda455b34_0_1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444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No differences in pattern across the samples</a:t>
            </a:r>
            <a:endParaRPr lang="en-US" b="0" dirty="0">
              <a:effectLst/>
            </a:endParaRPr>
          </a:p>
        </p:txBody>
      </p:sp>
    </p:spTree>
    <p:extLst>
      <p:ext uri="{BB962C8B-B14F-4D97-AF65-F5344CB8AC3E}">
        <p14:creationId xmlns:p14="http://schemas.microsoft.com/office/powerpoint/2010/main" val="2090000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5563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9098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3192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53415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5c04be92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5c04be92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Knowledge that most students end up with now is very brittle; inert; and often students feel demoralized by the experience.</a:t>
            </a:r>
            <a:endParaRPr/>
          </a:p>
          <a:p>
            <a:pPr marL="0" lvl="0" indent="0" algn="l" rtl="0">
              <a:spcBef>
                <a:spcPts val="0"/>
              </a:spcBef>
              <a:spcAft>
                <a:spcPts val="0"/>
              </a:spcAft>
              <a:buNone/>
            </a:pPr>
            <a:r>
              <a:rPr lang="en"/>
              <a:t>Using practicing connections approach -- the hope is for education to result in robust, flexible, and transferable learning.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5bdac67700_0_4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5bdac67700_0_4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e3e84c06c5b147b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e3e84c06c5b147b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Cross-cultural research, and MET study show: quality teaching not defined by its features and actions but by the opportunities created for students to learn.</a:t>
            </a:r>
            <a:endParaRPr dirty="0"/>
          </a:p>
          <a:p>
            <a:pPr marL="0" lvl="0" indent="0" algn="l" rtl="0">
              <a:spcBef>
                <a:spcPts val="0"/>
              </a:spcBef>
              <a:spcAft>
                <a:spcPts val="0"/>
              </a:spcAft>
              <a:buNone/>
            </a:pPr>
            <a:r>
              <a:rPr lang="en" dirty="0"/>
              <a:t>Same teacher action can have different effects in different cultures; different actions required to have a similar effect.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bdac6770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bdac6770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We know a lot about how students learn in 1-hour settings</a:t>
            </a:r>
          </a:p>
          <a:p>
            <a:pPr marL="0" lvl="0" indent="0" algn="l" rtl="0">
              <a:spcBef>
                <a:spcPts val="0"/>
              </a:spcBef>
              <a:spcAft>
                <a:spcPts val="0"/>
              </a:spcAft>
              <a:buNone/>
            </a:pPr>
            <a:r>
              <a:rPr lang="en-US" dirty="0"/>
              <a:t> - we know that if we test them repeatedly over time, they learn things faster</a:t>
            </a:r>
          </a:p>
          <a:p>
            <a:pPr marL="0" lvl="0" indent="0" algn="l" rtl="0">
              <a:spcBef>
                <a:spcPts val="0"/>
              </a:spcBef>
              <a:spcAft>
                <a:spcPts val="0"/>
              </a:spcAft>
              <a:buNone/>
            </a:pPr>
            <a:r>
              <a:rPr lang="en-US" dirty="0"/>
              <a:t> - we know that they don’t always have good intuitions about how learning truly works</a:t>
            </a:r>
          </a:p>
          <a:p>
            <a:pPr marL="0" lvl="0" indent="0" algn="l" rtl="0">
              <a:spcBef>
                <a:spcPts val="0"/>
              </a:spcBef>
              <a:spcAft>
                <a:spcPts val="0"/>
              </a:spcAft>
              <a:buNone/>
            </a:pPr>
            <a:r>
              <a:rPr lang="en-US" dirty="0"/>
              <a:t> - we know that spacing and interleaving and blocking all have independent effects in different contexts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do we know about teaching </a:t>
            </a:r>
            <a:r>
              <a:rPr lang="en-US" i="1" dirty="0"/>
              <a:t>hard</a:t>
            </a:r>
            <a:r>
              <a:rPr lang="en-US" i="0" dirty="0"/>
              <a:t> things that take time to learn? On the order of semesters and quarters?</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cdeb68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cdeb68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Educational research is highly siloed</a:t>
            </a:r>
          </a:p>
          <a:p>
            <a:pPr marL="0" lvl="0" indent="0" algn="l" rtl="0">
              <a:spcBef>
                <a:spcPts val="0"/>
              </a:spcBef>
              <a:spcAft>
                <a:spcPts val="0"/>
              </a:spcAft>
              <a:buNone/>
            </a:pPr>
            <a:r>
              <a:rPr lang="en-US" dirty="0"/>
              <a:t> - researchers have fantastic ideas but this isn’t the whole picture</a:t>
            </a:r>
          </a:p>
          <a:p>
            <a:pPr marL="0" lvl="0" indent="0" algn="l" rtl="0">
              <a:spcBef>
                <a:spcPts val="0"/>
              </a:spcBef>
              <a:spcAft>
                <a:spcPts val="0"/>
              </a:spcAft>
              <a:buNone/>
            </a:pPr>
            <a:r>
              <a:rPr lang="en-US" dirty="0"/>
              <a:t> - research is done in one-hour windows, possibly with a call back. Is this truly educational research?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Developers do not always implement researchers’ ides in effective ways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Instructors often </a:t>
            </a:r>
          </a:p>
          <a:p>
            <a:pPr marL="0" lvl="0" indent="0" algn="l" rtl="0">
              <a:spcBef>
                <a:spcPts val="0"/>
              </a:spcBef>
              <a:spcAft>
                <a:spcPts val="0"/>
              </a:spcAft>
              <a:buNone/>
            </a:pPr>
            <a:r>
              <a:rPr lang="en-US" dirty="0"/>
              <a:t> - do not know the research</a:t>
            </a:r>
          </a:p>
          <a:p>
            <a:pPr marL="0" lvl="0" indent="0" algn="l" rtl="0">
              <a:spcBef>
                <a:spcPts val="0"/>
              </a:spcBef>
              <a:spcAft>
                <a:spcPts val="0"/>
              </a:spcAft>
              <a:buNone/>
            </a:pPr>
            <a:r>
              <a:rPr lang="en-US" dirty="0"/>
              <a:t> - do not have the tools to implement the research</a:t>
            </a:r>
          </a:p>
          <a:p>
            <a:pPr marL="0" lvl="0" indent="0" algn="l" rtl="0">
              <a:spcBef>
                <a:spcPts val="0"/>
              </a:spcBef>
              <a:spcAft>
                <a:spcPts val="0"/>
              </a:spcAft>
              <a:buNone/>
            </a:pPr>
            <a:r>
              <a:rPr lang="en-US" dirty="0"/>
              <a:t> - do not have the ability to implement the research</a:t>
            </a:r>
          </a:p>
          <a:p>
            <a:pPr marL="0" lvl="0" indent="0" algn="l" rtl="0">
              <a:spcBef>
                <a:spcPts val="0"/>
              </a:spcBef>
              <a:spcAft>
                <a:spcPts val="0"/>
              </a:spcAft>
              <a:buNone/>
            </a:pPr>
            <a:r>
              <a:rPr lang="en-US" dirty="0"/>
              <a:t> - are faced with the impossibility of implementing the research</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3e84c06c5b147b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e3e84c06c5b147b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basic idea is to leverage the affordances of being able to put learning materials online:</a:t>
            </a:r>
            <a:endParaRPr dirty="0"/>
          </a:p>
          <a:p>
            <a:pPr marL="457200" lvl="0" indent="-298450" algn="l" rtl="0">
              <a:spcBef>
                <a:spcPts val="0"/>
              </a:spcBef>
              <a:spcAft>
                <a:spcPts val="0"/>
              </a:spcAft>
              <a:buSzPts val="1100"/>
              <a:buChar char="●"/>
            </a:pPr>
            <a:r>
              <a:rPr lang="en" dirty="0"/>
              <a:t>Interactive</a:t>
            </a:r>
            <a:endParaRPr dirty="0"/>
          </a:p>
          <a:p>
            <a:pPr marL="457200" lvl="0" indent="-298450" algn="l" rtl="0">
              <a:spcBef>
                <a:spcPts val="0"/>
              </a:spcBef>
              <a:spcAft>
                <a:spcPts val="0"/>
              </a:spcAft>
              <a:buSzPts val="1100"/>
              <a:buChar char="●"/>
            </a:pPr>
            <a:r>
              <a:rPr lang="en" dirty="0"/>
              <a:t>Gather student responses</a:t>
            </a:r>
            <a:endParaRPr dirty="0"/>
          </a:p>
          <a:p>
            <a:pPr marL="457200" lvl="0" indent="-298450" algn="l" rtl="0">
              <a:spcBef>
                <a:spcPts val="0"/>
              </a:spcBef>
              <a:spcAft>
                <a:spcPts val="0"/>
              </a:spcAft>
              <a:buSzPts val="1100"/>
              <a:buChar char="●"/>
            </a:pPr>
            <a:r>
              <a:rPr lang="en" dirty="0"/>
              <a:t>Give different versions to different individual students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build settings, routines, technologies to support collaborations among the key contributors.</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solidFill>
                  <a:schemeClr val="dk2"/>
                </a:solidFill>
              </a:rPr>
              <a:t>Different people are needed more or less during different phases.</a:t>
            </a:r>
          </a:p>
          <a:p>
            <a:pPr marL="0" lvl="0" indent="0" algn="l" rtl="0">
              <a:spcBef>
                <a:spcPts val="0"/>
              </a:spcBef>
              <a:spcAft>
                <a:spcPts val="0"/>
              </a:spcAft>
              <a:buClr>
                <a:schemeClr val="dk2"/>
              </a:buClr>
              <a:buSzPts val="1100"/>
              <a:buFont typeface="Arial"/>
              <a:buNone/>
            </a:pPr>
            <a:r>
              <a:rPr lang="en-US" dirty="0">
                <a:solidFill>
                  <a:schemeClr val="dk2"/>
                </a:solidFill>
              </a:rPr>
              <a:t>Note: changing roles:</a:t>
            </a:r>
          </a:p>
          <a:p>
            <a:pPr marL="457200" lvl="0" indent="-298450" algn="l" rtl="0">
              <a:spcBef>
                <a:spcPts val="0"/>
              </a:spcBef>
              <a:spcAft>
                <a:spcPts val="0"/>
              </a:spcAft>
              <a:buClr>
                <a:schemeClr val="dk2"/>
              </a:buClr>
              <a:buSzPts val="1100"/>
              <a:buChar char="●"/>
            </a:pPr>
            <a:r>
              <a:rPr lang="en-US" dirty="0">
                <a:solidFill>
                  <a:schemeClr val="dk2"/>
                </a:solidFill>
              </a:rPr>
              <a:t>Researchers - applying their skills to translational research</a:t>
            </a:r>
          </a:p>
          <a:p>
            <a:pPr marL="457200" lvl="0" indent="-298450" algn="l" rtl="0">
              <a:spcBef>
                <a:spcPts val="0"/>
              </a:spcBef>
              <a:spcAft>
                <a:spcPts val="0"/>
              </a:spcAft>
              <a:buClr>
                <a:schemeClr val="dk2"/>
              </a:buClr>
              <a:buSzPts val="1100"/>
              <a:buChar char="●"/>
            </a:pPr>
            <a:r>
              <a:rPr lang="en-US" dirty="0">
                <a:solidFill>
                  <a:schemeClr val="dk2"/>
                </a:solidFill>
              </a:rPr>
              <a:t>Instructors - not just people to implement with fidelity for a test; not to figure out IF it works, but HOW to make it work for their students.</a:t>
            </a:r>
          </a:p>
          <a:p>
            <a:pPr marL="457200" lvl="0" indent="-298450" algn="l" rtl="0">
              <a:spcBef>
                <a:spcPts val="0"/>
              </a:spcBef>
              <a:spcAft>
                <a:spcPts val="0"/>
              </a:spcAft>
              <a:buClr>
                <a:schemeClr val="dk2"/>
              </a:buClr>
              <a:buSzPts val="1100"/>
              <a:buChar char="●"/>
            </a:pPr>
            <a:r>
              <a:rPr lang="en-US" dirty="0">
                <a:solidFill>
                  <a:schemeClr val="dk2"/>
                </a:solidFill>
              </a:rPr>
              <a:t>Designers/developers - from prototyping, to usability, to differentiation.</a:t>
            </a:r>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bcdeb685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bcdeb685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Start with statistics.</a:t>
            </a:r>
            <a:endParaRPr dirty="0"/>
          </a:p>
          <a:p>
            <a:pPr marL="0" lvl="0" indent="0" algn="l" rtl="0">
              <a:spcBef>
                <a:spcPts val="0"/>
              </a:spcBef>
              <a:spcAft>
                <a:spcPts val="0"/>
              </a:spcAft>
              <a:buNone/>
            </a:pPr>
            <a:r>
              <a:rPr lang="en" dirty="0"/>
              <a:t>Made it mediocre!</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e3e84c06c5b147b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e3e84c06c5b147b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Different people are needed more or less during different phases.</a:t>
            </a:r>
            <a:endParaRPr dirty="0">
              <a:solidFill>
                <a:schemeClr val="dk2"/>
              </a:solidFill>
            </a:endParaRPr>
          </a:p>
          <a:p>
            <a:pPr marL="0" lvl="0" indent="0" algn="l" rtl="0">
              <a:spcBef>
                <a:spcPts val="0"/>
              </a:spcBef>
              <a:spcAft>
                <a:spcPts val="0"/>
              </a:spcAft>
              <a:buClr>
                <a:schemeClr val="dk2"/>
              </a:buClr>
              <a:buSzPts val="1100"/>
              <a:buFont typeface="Arial"/>
              <a:buNone/>
            </a:pPr>
            <a:r>
              <a:rPr lang="en" dirty="0">
                <a:solidFill>
                  <a:schemeClr val="dk2"/>
                </a:solidFill>
              </a:rPr>
              <a:t>Note: changing roles:</a:t>
            </a:r>
            <a:endParaRPr dirty="0">
              <a:solidFill>
                <a:schemeClr val="dk2"/>
              </a:solidFill>
            </a:endParaRPr>
          </a:p>
          <a:p>
            <a:pPr marL="457200" lvl="0" indent="-298450" algn="l" rtl="0">
              <a:spcBef>
                <a:spcPts val="0"/>
              </a:spcBef>
              <a:spcAft>
                <a:spcPts val="0"/>
              </a:spcAft>
              <a:buClr>
                <a:schemeClr val="dk2"/>
              </a:buClr>
              <a:buSzPts val="1100"/>
              <a:buChar char="●"/>
            </a:pPr>
            <a:r>
              <a:rPr lang="en" dirty="0">
                <a:solidFill>
                  <a:schemeClr val="dk2"/>
                </a:solidFill>
              </a:rPr>
              <a:t>Researchers - applying their skills to translational research</a:t>
            </a:r>
            <a:endParaRPr dirty="0">
              <a:solidFill>
                <a:schemeClr val="dk2"/>
              </a:solidFill>
            </a:endParaRPr>
          </a:p>
          <a:p>
            <a:pPr marL="457200" lvl="0" indent="-298450" algn="l" rtl="0">
              <a:spcBef>
                <a:spcPts val="0"/>
              </a:spcBef>
              <a:spcAft>
                <a:spcPts val="0"/>
              </a:spcAft>
              <a:buClr>
                <a:schemeClr val="dk2"/>
              </a:buClr>
              <a:buSzPts val="1100"/>
              <a:buChar char="●"/>
            </a:pPr>
            <a:r>
              <a:rPr lang="en" dirty="0">
                <a:solidFill>
                  <a:schemeClr val="dk2"/>
                </a:solidFill>
              </a:rPr>
              <a:t>Instructors - not just people to implement with fidelity for a test; not to figure out IF it works, but HOW to make it work for their students.</a:t>
            </a:r>
            <a:endParaRPr dirty="0">
              <a:solidFill>
                <a:schemeClr val="dk2"/>
              </a:solidFill>
            </a:endParaRPr>
          </a:p>
          <a:p>
            <a:pPr marL="457200" lvl="0" indent="-298450" algn="l" rtl="0">
              <a:spcBef>
                <a:spcPts val="0"/>
              </a:spcBef>
              <a:spcAft>
                <a:spcPts val="0"/>
              </a:spcAft>
              <a:buClr>
                <a:schemeClr val="dk2"/>
              </a:buClr>
              <a:buSzPts val="1100"/>
              <a:buChar char="●"/>
            </a:pPr>
            <a:r>
              <a:rPr lang="en" dirty="0">
                <a:solidFill>
                  <a:schemeClr val="dk2"/>
                </a:solidFill>
              </a:rPr>
              <a:t>Designers/developers - from prototyping, to usability, to differentiation.</a:t>
            </a:r>
            <a:endParaRPr dirty="0">
              <a:solidFill>
                <a:schemeClr val="dk2"/>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8512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e3e84c06c5b147b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3e3e84c06c5b147b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To learn hard things deeply over time, students need recurring and sustained opportunities for: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p>
          <a:p>
            <a:pPr lvl="0"/>
            <a:r>
              <a:rPr lang="en-US" b="1" dirty="0"/>
              <a:t>Productive struggle</a:t>
            </a:r>
            <a:r>
              <a:rPr lang="en-US" dirty="0"/>
              <a:t> – with important mathematics</a:t>
            </a:r>
          </a:p>
          <a:p>
            <a:pPr lvl="0"/>
            <a:r>
              <a:rPr lang="en-US" b="1" dirty="0"/>
              <a:t>Explicit connections</a:t>
            </a:r>
            <a:r>
              <a:rPr lang="en-US" dirty="0"/>
              <a:t> – among concepts, procedures, representations, situations</a:t>
            </a:r>
          </a:p>
          <a:p>
            <a:pPr lvl="0"/>
            <a:r>
              <a:rPr lang="en-US" b="1" dirty="0"/>
              <a:t>Deliberate practice</a:t>
            </a:r>
            <a:r>
              <a:rPr lang="en-US" dirty="0"/>
              <a:t> – increasing variation and complexity over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lvl="0" indent="0" algn="l" rtl="0">
              <a:spcBef>
                <a:spcPts val="0"/>
              </a:spcBef>
              <a:spcAft>
                <a:spcPts val="0"/>
              </a:spcAft>
              <a:buNone/>
            </a:pPr>
            <a:endParaRPr dirty="0"/>
          </a:p>
        </p:txBody>
      </p:sp>
      <p:sp>
        <p:nvSpPr>
          <p:cNvPr id="339" name="Google Shape;339;g3e3e84c06c5b147b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e3e84c06c5b147b_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3e3e84c06c5b147b_3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3e3e84c06c5b147b_3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030962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e3e84c06c5b147b_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3e3e84c06c5b147b_3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Arial"/>
                <a:ea typeface="Lato Black"/>
                <a:cs typeface="Lato Black"/>
                <a:sym typeface="Lato Black"/>
              </a:rPr>
              <a:t>Deliberate Practice</a:t>
            </a:r>
          </a:p>
          <a:p>
            <a:pPr marL="0" marR="0" lvl="0" indent="0" algn="l" rtl="0">
              <a:spcBef>
                <a:spcPts val="0"/>
              </a:spcBef>
              <a:spcAft>
                <a:spcPts val="0"/>
              </a:spcAft>
              <a:buNone/>
            </a:pPr>
            <a:r>
              <a:rPr lang="en-US" sz="1100" b="0" i="0" u="none" strike="noStrike" cap="none" dirty="0">
                <a:solidFill>
                  <a:schemeClr val="dk1"/>
                </a:solidFill>
                <a:latin typeface="Arial"/>
                <a:ea typeface="Lato Black"/>
                <a:cs typeface="Lato Black"/>
                <a:sym typeface="Lato Black"/>
              </a:rPr>
              <a:t>Maintaining</a:t>
            </a:r>
            <a:endParaRPr lang="en-US" sz="800" b="0" i="0" u="none" strike="noStrike" cap="none" dirty="0">
              <a:solidFill>
                <a:srgbClr val="000000"/>
              </a:solidFill>
              <a:latin typeface="Arial"/>
              <a:ea typeface="Lato Black"/>
              <a:cs typeface="Lato Black"/>
              <a:sym typeface="Lato Black"/>
            </a:endParaRPr>
          </a:p>
          <a:p>
            <a:pPr marL="0" marR="0" lvl="0" indent="0" algn="l" rtl="0">
              <a:spcBef>
                <a:spcPts val="0"/>
              </a:spcBef>
              <a:spcAft>
                <a:spcPts val="0"/>
              </a:spcAft>
              <a:buNone/>
            </a:pPr>
            <a:r>
              <a:rPr lang="en-US" sz="1100" b="0" i="0" u="none" strike="noStrike" cap="none" dirty="0">
                <a:solidFill>
                  <a:schemeClr val="dk1"/>
                </a:solidFill>
                <a:latin typeface="Arial"/>
                <a:ea typeface="Lato Black"/>
                <a:cs typeface="Lato Black"/>
                <a:sym typeface="Lato Black"/>
              </a:rPr>
              <a:t>struggle and connections</a:t>
            </a:r>
            <a:endParaRPr lang="en-US" sz="800" b="0" i="0" u="none" strike="noStrike" cap="none" dirty="0">
              <a:solidFill>
                <a:srgbClr val="000000"/>
              </a:solidFill>
              <a:latin typeface="Arial"/>
              <a:ea typeface="Lato Black"/>
              <a:cs typeface="Lato Black"/>
              <a:sym typeface="Lato Black"/>
            </a:endParaRPr>
          </a:p>
          <a:p>
            <a:pPr marL="0" marR="0" lvl="0" indent="0" algn="l" rtl="0">
              <a:spcBef>
                <a:spcPts val="0"/>
              </a:spcBef>
              <a:spcAft>
                <a:spcPts val="0"/>
              </a:spcAft>
              <a:buNone/>
            </a:pPr>
            <a:r>
              <a:rPr lang="en-US" sz="1100" b="0" i="0" u="none" strike="noStrike" cap="none" dirty="0">
                <a:solidFill>
                  <a:schemeClr val="dk1"/>
                </a:solidFill>
                <a:latin typeface="Arial"/>
                <a:ea typeface="Lato Black"/>
                <a:cs typeface="Lato Black"/>
                <a:sym typeface="Lato Black"/>
              </a:rPr>
              <a:t>through time</a:t>
            </a:r>
            <a:endParaRPr lang="en-US" sz="800" b="0" i="0" u="none" strike="noStrike" cap="none" dirty="0">
              <a:solidFill>
                <a:srgbClr val="000000"/>
              </a:solidFill>
              <a:latin typeface="Arial"/>
              <a:ea typeface="Lato Black"/>
              <a:cs typeface="Lato Black"/>
              <a:sym typeface="Lato Black"/>
            </a:endParaRPr>
          </a:p>
          <a:p>
            <a:pPr marL="0" lvl="0" indent="0" algn="l" rtl="0">
              <a:spcBef>
                <a:spcPts val="0"/>
              </a:spcBef>
              <a:spcAft>
                <a:spcPts val="0"/>
              </a:spcAft>
              <a:buNone/>
            </a:pPr>
            <a:endParaRPr dirty="0"/>
          </a:p>
        </p:txBody>
      </p:sp>
      <p:sp>
        <p:nvSpPr>
          <p:cNvPr id="434" name="Google Shape;434;g3e3e84c06c5b147b_3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186075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bdac6770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bdac6770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879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bda455b34_0_15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armed with our ingredients -- what does it look like to practice making them? In statistics?</a:t>
            </a:r>
          </a:p>
          <a:p>
            <a:pPr marL="0" lvl="0" indent="0" algn="l" rtl="0">
              <a:spcBef>
                <a:spcPts val="0"/>
              </a:spcBef>
              <a:spcAft>
                <a:spcPts val="0"/>
              </a:spcAft>
              <a:buNone/>
            </a:pPr>
            <a:r>
              <a:rPr lang="en" dirty="0"/>
              <a:t>Let’s consider a </a:t>
            </a:r>
            <a:r>
              <a:rPr lang="en-US" dirty="0"/>
              <a:t>hypothetical study where </a:t>
            </a:r>
            <a:endParaRPr dirty="0"/>
          </a:p>
        </p:txBody>
      </p:sp>
      <p:sp>
        <p:nvSpPr>
          <p:cNvPr id="554" name="Google Shape;554;g5bda455b34_0_15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bg1"/>
        </a:solidFill>
        <a:effectLst/>
      </p:bgPr>
    </p:bg>
    <p:spTree>
      <p:nvGrpSpPr>
        <p:cNvPr id="1" name="Shape 9"/>
        <p:cNvGrpSpPr/>
        <p:nvPr/>
      </p:nvGrpSpPr>
      <p:grpSpPr>
        <a:xfrm>
          <a:off x="0" y="0"/>
          <a:ext cx="0" cy="0"/>
          <a:chOff x="0" y="0"/>
          <a:chExt cx="0" cy="0"/>
        </a:xfrm>
      </p:grpSpPr>
      <p:pic>
        <p:nvPicPr>
          <p:cNvPr id="1028" name="Picture 4" descr="man in suit stands on balcony overlooking lawn and pavement of Dickson Plaza; most of the north façade of Powell Library is visible">
            <a:extLst>
              <a:ext uri="{FF2B5EF4-FFF2-40B4-BE49-F238E27FC236}">
                <a16:creationId xmlns:a16="http://schemas.microsoft.com/office/drawing/2014/main" id="{C231E26E-652B-4A48-9ABF-5695F7D8ED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6158"/>
          <a:stretch/>
        </p:blipFill>
        <p:spPr bwMode="auto">
          <a:xfrm>
            <a:off x="5060648" y="0"/>
            <a:ext cx="713135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3506907D-15F8-461B-ABC6-4E956F68BFB6}"/>
              </a:ext>
            </a:extLst>
          </p:cNvPr>
          <p:cNvSpPr/>
          <p:nvPr/>
        </p:nvSpPr>
        <p:spPr>
          <a:xfrm>
            <a:off x="1393375" y="0"/>
            <a:ext cx="6386287" cy="6858000"/>
          </a:xfrm>
          <a:prstGeom prst="parallelogram">
            <a:avLst>
              <a:gd name="adj" fmla="val 18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Parallelogram 2">
            <a:extLst>
              <a:ext uri="{FF2B5EF4-FFF2-40B4-BE49-F238E27FC236}">
                <a16:creationId xmlns:a16="http://schemas.microsoft.com/office/drawing/2014/main" id="{B4E6B957-3753-4A60-9584-BE3939BBC5D1}"/>
              </a:ext>
            </a:extLst>
          </p:cNvPr>
          <p:cNvSpPr/>
          <p:nvPr/>
        </p:nvSpPr>
        <p:spPr>
          <a:xfrm>
            <a:off x="6550780" y="0"/>
            <a:ext cx="1490133" cy="6858000"/>
          </a:xfrm>
          <a:prstGeom prst="parallelogram">
            <a:avLst>
              <a:gd name="adj" fmla="val 823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itle 3">
            <a:extLst>
              <a:ext uri="{FF2B5EF4-FFF2-40B4-BE49-F238E27FC236}">
                <a16:creationId xmlns:a16="http://schemas.microsoft.com/office/drawing/2014/main" id="{0BA943C3-CCBC-4A13-B550-3BE988107203}"/>
              </a:ext>
            </a:extLst>
          </p:cNvPr>
          <p:cNvSpPr>
            <a:spLocks noGrp="1"/>
          </p:cNvSpPr>
          <p:nvPr>
            <p:ph type="title" hasCustomPrompt="1"/>
          </p:nvPr>
        </p:nvSpPr>
        <p:spPr>
          <a:xfrm>
            <a:off x="365760" y="1192476"/>
            <a:ext cx="6568440" cy="2236524"/>
          </a:xfrm>
          <a:prstGeom prst="rect">
            <a:avLst/>
          </a:prstGeom>
        </p:spPr>
        <p:txBody>
          <a:bodyPr lIns="0">
            <a:normAutofit/>
          </a:bodyPr>
          <a:lstStyle>
            <a:lvl1pPr>
              <a:defRPr sz="3600" b="0">
                <a:latin typeface="+mj-lt"/>
              </a:defRPr>
            </a:lvl1pPr>
          </a:lstStyle>
          <a:p>
            <a:r>
              <a:rPr lang="en-US" dirty="0"/>
              <a:t>[Title]</a:t>
            </a:r>
          </a:p>
        </p:txBody>
      </p:sp>
      <p:cxnSp>
        <p:nvCxnSpPr>
          <p:cNvPr id="7" name="Straight Connector 6">
            <a:extLst>
              <a:ext uri="{FF2B5EF4-FFF2-40B4-BE49-F238E27FC236}">
                <a16:creationId xmlns:a16="http://schemas.microsoft.com/office/drawing/2014/main" id="{6DFE602F-1FD2-4B6A-8F74-2F777AF8F448}"/>
              </a:ext>
            </a:extLst>
          </p:cNvPr>
          <p:cNvCxnSpPr>
            <a:cxnSpLocks/>
          </p:cNvCxnSpPr>
          <p:nvPr/>
        </p:nvCxnSpPr>
        <p:spPr>
          <a:xfrm>
            <a:off x="365759" y="3714750"/>
            <a:ext cx="463296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1D9A50AE-4A69-4908-9E5F-23947BE13C7C}"/>
              </a:ext>
            </a:extLst>
          </p:cNvPr>
          <p:cNvSpPr>
            <a:spLocks noGrp="1"/>
          </p:cNvSpPr>
          <p:nvPr>
            <p:ph type="body" sz="quarter" idx="10" hasCustomPrompt="1"/>
          </p:nvPr>
        </p:nvSpPr>
        <p:spPr>
          <a:xfrm>
            <a:off x="366185" y="4127500"/>
            <a:ext cx="5922433" cy="2236788"/>
          </a:xfrm>
          <a:prstGeom prst="rect">
            <a:avLst/>
          </a:prstGeom>
        </p:spPr>
        <p:txBody>
          <a:bodyPr lIns="0">
            <a:normAutofit/>
          </a:bodyPr>
          <a:lstStyle>
            <a:lvl1pPr marL="0" indent="0">
              <a:buNone/>
              <a:defRPr sz="2400">
                <a:latin typeface="+mj-lt"/>
              </a:defRPr>
            </a:lvl1pPr>
            <a:lvl2pPr marL="596900" indent="0">
              <a:buNone/>
              <a:defRPr sz="1600">
                <a:latin typeface="+mn-lt"/>
              </a:defRPr>
            </a:lvl2pPr>
            <a:lvl3pPr marL="1054100" indent="0">
              <a:buNone/>
              <a:defRPr sz="1600">
                <a:latin typeface="+mn-lt"/>
              </a:defRPr>
            </a:lvl3pPr>
            <a:lvl4pPr marL="1511300" indent="0">
              <a:buNone/>
              <a:defRPr sz="1600">
                <a:latin typeface="+mn-lt"/>
              </a:defRPr>
            </a:lvl4pPr>
            <a:lvl5pPr marL="1968500" indent="0">
              <a:buNone/>
              <a:defRPr sz="1600">
                <a:latin typeface="+mn-lt"/>
              </a:defRPr>
            </a:lvl5pPr>
          </a:lstStyle>
          <a:p>
            <a:pPr lvl="0"/>
            <a:r>
              <a:rPr lang="en-US" dirty="0"/>
              <a:t>[Subtitle]</a:t>
            </a:r>
          </a:p>
        </p:txBody>
      </p:sp>
      <p:pic>
        <p:nvPicPr>
          <p:cNvPr id="9" name="Picture 4" descr="man in suit stands on balcony overlooking lawn and pavement of Dickson Plaza; most of the north façade of Powell Library is visible">
            <a:extLst>
              <a:ext uri="{FF2B5EF4-FFF2-40B4-BE49-F238E27FC236}">
                <a16:creationId xmlns:a16="http://schemas.microsoft.com/office/drawing/2014/main" id="{9EED5707-58C3-43A3-B1BE-B4055DA98184}"/>
              </a:ext>
            </a:extLst>
          </p:cNvPr>
          <p:cNvPicPr>
            <a:picLocks noChangeArrowheads="1"/>
          </p:cNvPicPr>
          <p:nvPr userDrawn="1"/>
        </p:nvPicPr>
        <p:blipFill rotWithShape="1">
          <a:blip r:embed="rId2">
            <a:extLst>
              <a:ext uri="{28A0092B-C50C-407E-A947-70E740481C1C}">
                <a14:useLocalDpi xmlns:a14="http://schemas.microsoft.com/office/drawing/2010/main" val="0"/>
              </a:ext>
            </a:extLst>
          </a:blip>
          <a:srcRect l="50000" t="4366" r="6158" b="7399"/>
          <a:stretch/>
        </p:blipFill>
        <p:spPr bwMode="auto">
          <a:xfrm>
            <a:off x="5060648" y="-5"/>
            <a:ext cx="7131353" cy="6858001"/>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1DFFF3B-528D-4658-A32D-9DB08F01EEB2}"/>
              </a:ext>
            </a:extLst>
          </p:cNvPr>
          <p:cNvSpPr/>
          <p:nvPr userDrawn="1"/>
        </p:nvSpPr>
        <p:spPr>
          <a:xfrm>
            <a:off x="1393375" y="0"/>
            <a:ext cx="6386287" cy="6858000"/>
          </a:xfrm>
          <a:prstGeom prst="parallelogram">
            <a:avLst>
              <a:gd name="adj" fmla="val 18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Parallelogram 10">
            <a:extLst>
              <a:ext uri="{FF2B5EF4-FFF2-40B4-BE49-F238E27FC236}">
                <a16:creationId xmlns:a16="http://schemas.microsoft.com/office/drawing/2014/main" id="{003D4A81-2041-4A91-8A94-51CCFB096D78}"/>
              </a:ext>
            </a:extLst>
          </p:cNvPr>
          <p:cNvSpPr/>
          <p:nvPr userDrawn="1"/>
        </p:nvSpPr>
        <p:spPr>
          <a:xfrm>
            <a:off x="6550780" y="0"/>
            <a:ext cx="1490133" cy="6858000"/>
          </a:xfrm>
          <a:prstGeom prst="parallelogram">
            <a:avLst>
              <a:gd name="adj" fmla="val 823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2" name="Picture 8" descr="UCLA campus logo, white lettering reversed out of UCLA Blue box">
            <a:extLst>
              <a:ext uri="{FF2B5EF4-FFF2-40B4-BE49-F238E27FC236}">
                <a16:creationId xmlns:a16="http://schemas.microsoft.com/office/drawing/2014/main" id="{DB062808-DF17-425F-8918-A87B602BCED2}"/>
              </a:ext>
            </a:extLst>
          </p:cNvPr>
          <p:cNvPicPr preferRelativeResize="0">
            <a:picLocks noChangeAspect="1" noChangeArrowheads="1"/>
          </p:cNvPicPr>
          <p:nvPr userDrawn="1"/>
        </p:nvPicPr>
        <p:blipFill rotWithShape="1">
          <a:blip r:embed="rId3">
            <a:extLst>
              <a:ext uri="{28A0092B-C50C-407E-A947-70E740481C1C}">
                <a14:useLocalDpi xmlns:a14="http://schemas.microsoft.com/office/drawing/2010/main" val="0"/>
              </a:ext>
            </a:extLst>
          </a:blip>
          <a:srcRect l="27485" t="62173" r="27013" b="18349"/>
          <a:stretch/>
        </p:blipFill>
        <p:spPr bwMode="auto">
          <a:xfrm>
            <a:off x="365759" y="225310"/>
            <a:ext cx="1944397" cy="68141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812EDE06-50DE-4DF2-9652-00167908BA04}"/>
              </a:ext>
            </a:extLst>
          </p:cNvPr>
          <p:cNvCxnSpPr>
            <a:cxnSpLocks/>
          </p:cNvCxnSpPr>
          <p:nvPr userDrawn="1"/>
        </p:nvCxnSpPr>
        <p:spPr>
          <a:xfrm>
            <a:off x="365759" y="3714750"/>
            <a:ext cx="463296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674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sp>
        <p:nvSpPr>
          <p:cNvPr id="41" name="Google Shape;41;p7"/>
          <p:cNvSpPr txBox="1">
            <a:spLocks noGrp="1"/>
          </p:cNvSpPr>
          <p:nvPr>
            <p:ph type="title"/>
          </p:nvPr>
        </p:nvSpPr>
        <p:spPr>
          <a:xfrm>
            <a:off x="426000" y="1248800"/>
            <a:ext cx="3744000" cy="1007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atin typeface="+mj-lt"/>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dirty="0"/>
          </a:p>
        </p:txBody>
      </p:sp>
      <p:sp>
        <p:nvSpPr>
          <p:cNvPr id="42" name="Google Shape;42;p7"/>
          <p:cNvSpPr txBox="1">
            <a:spLocks noGrp="1"/>
          </p:cNvSpPr>
          <p:nvPr>
            <p:ph type="body" idx="1"/>
          </p:nvPr>
        </p:nvSpPr>
        <p:spPr>
          <a:xfrm>
            <a:off x="426000" y="2462405"/>
            <a:ext cx="3744000" cy="3741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2400">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43" name="Google Shape;43;p7"/>
          <p:cNvSpPr txBox="1">
            <a:spLocks noGrp="1"/>
          </p:cNvSpPr>
          <p:nvPr>
            <p:ph type="sldNum" idx="12"/>
          </p:nvPr>
        </p:nvSpPr>
        <p:spPr>
          <a:xfrm>
            <a:off x="11330665" y="6251679"/>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97257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11330665" y="6251679"/>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40032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hasCustomPrompt="1"/>
          </p:nvPr>
        </p:nvSpPr>
        <p:spPr>
          <a:xfrm>
            <a:off x="541900" y="2409100"/>
            <a:ext cx="11062400" cy="20559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None/>
              <a:defRPr sz="4800">
                <a:solidFill>
                  <a:schemeClr val="lt1"/>
                </a:solidFill>
                <a:latin typeface="+mj-lt"/>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r>
              <a:rPr lang="en-US" dirty="0"/>
              <a:t>[Section Title]</a:t>
            </a:r>
            <a:endParaRPr dirty="0"/>
          </a:p>
        </p:txBody>
      </p:sp>
      <p:sp>
        <p:nvSpPr>
          <p:cNvPr id="20" name="Google Shape;20;p3"/>
          <p:cNvSpPr txBox="1">
            <a:spLocks noGrp="1"/>
          </p:cNvSpPr>
          <p:nvPr>
            <p:ph type="sldNum" idx="12"/>
          </p:nvPr>
        </p:nvSpPr>
        <p:spPr>
          <a:xfrm>
            <a:off x="11330665" y="6251679"/>
            <a:ext cx="7316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58207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D5F5F9"/>
        </a:solidFill>
        <a:effectLst/>
      </p:bgPr>
    </p:bg>
    <p:spTree>
      <p:nvGrpSpPr>
        <p:cNvPr id="1" name="Shape 44"/>
        <p:cNvGrpSpPr/>
        <p:nvPr/>
      </p:nvGrpSpPr>
      <p:grpSpPr>
        <a:xfrm>
          <a:off x="0" y="0"/>
          <a:ext cx="0" cy="0"/>
          <a:chOff x="0" y="0"/>
          <a:chExt cx="0" cy="0"/>
        </a:xfrm>
      </p:grpSpPr>
      <p:sp>
        <p:nvSpPr>
          <p:cNvPr id="46" name="Google Shape;46;p8"/>
          <p:cNvSpPr txBox="1">
            <a:spLocks noGrp="1"/>
          </p:cNvSpPr>
          <p:nvPr>
            <p:ph type="title"/>
          </p:nvPr>
        </p:nvSpPr>
        <p:spPr>
          <a:xfrm>
            <a:off x="377471" y="949521"/>
            <a:ext cx="8325600" cy="51141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b="1">
                <a:solidFill>
                  <a:schemeClr val="tx1"/>
                </a:solidFill>
                <a:latin typeface="+mj-lt"/>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dirty="0"/>
          </a:p>
        </p:txBody>
      </p:sp>
      <p:sp>
        <p:nvSpPr>
          <p:cNvPr id="47" name="Google Shape;47;p8"/>
          <p:cNvSpPr txBox="1">
            <a:spLocks noGrp="1"/>
          </p:cNvSpPr>
          <p:nvPr>
            <p:ph type="sldNum" idx="12"/>
          </p:nvPr>
        </p:nvSpPr>
        <p:spPr>
          <a:xfrm>
            <a:off x="11330665" y="6251679"/>
            <a:ext cx="7316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89652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1"/>
        <p:cNvGrpSpPr/>
        <p:nvPr/>
      </p:nvGrpSpPr>
      <p:grpSpPr>
        <a:xfrm>
          <a:off x="0" y="0"/>
          <a:ext cx="0" cy="0"/>
          <a:chOff x="0" y="0"/>
          <a:chExt cx="0" cy="0"/>
        </a:xfrm>
      </p:grpSpPr>
      <p:cxnSp>
        <p:nvCxnSpPr>
          <p:cNvPr id="23" name="Google Shape;23;p4"/>
          <p:cNvCxnSpPr>
            <a:cxnSpLocks/>
          </p:cNvCxnSpPr>
          <p:nvPr/>
        </p:nvCxnSpPr>
        <p:spPr>
          <a:xfrm flipH="1">
            <a:off x="6084499" y="2057400"/>
            <a:ext cx="23003" cy="274320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hasCustomPrompt="1"/>
          </p:nvPr>
        </p:nvSpPr>
        <p:spPr>
          <a:xfrm>
            <a:off x="845626" y="1143000"/>
            <a:ext cx="4928321" cy="4572000"/>
          </a:xfrm>
          <a:prstGeom prst="rect">
            <a:avLst/>
          </a:prstGeom>
        </p:spPr>
        <p:txBody>
          <a:bodyPr spcFirstLastPara="1" wrap="square" lIns="91425" tIns="91425" rIns="91425" bIns="91425" anchor="ctr" anchorCtr="0">
            <a:noAutofit/>
          </a:bodyPr>
          <a:lstStyle>
            <a:lvl1pPr lvl="0" algn="r">
              <a:spcBef>
                <a:spcPts val="0"/>
              </a:spcBef>
              <a:spcAft>
                <a:spcPts val="0"/>
              </a:spcAft>
              <a:buSzPts val="3000"/>
              <a:buNone/>
              <a:defRPr sz="3200">
                <a:latin typeface="+mj-l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dirty="0"/>
              <a:t>Bill Waterson</a:t>
            </a:r>
            <a:endParaRPr dirty="0"/>
          </a:p>
        </p:txBody>
      </p:sp>
      <p:sp>
        <p:nvSpPr>
          <p:cNvPr id="26" name="Google Shape;26;p4"/>
          <p:cNvSpPr txBox="1">
            <a:spLocks noGrp="1"/>
          </p:cNvSpPr>
          <p:nvPr>
            <p:ph type="body" idx="1" hasCustomPrompt="1"/>
          </p:nvPr>
        </p:nvSpPr>
        <p:spPr>
          <a:xfrm>
            <a:off x="6418053" y="1143000"/>
            <a:ext cx="5286267" cy="4572000"/>
          </a:xfrm>
          <a:prstGeom prst="rect">
            <a:avLst/>
          </a:prstGeom>
        </p:spPr>
        <p:txBody>
          <a:bodyPr spcFirstLastPara="1" wrap="square" lIns="91425" tIns="91425" rIns="91425" bIns="91425" anchor="ctr" anchorCtr="0">
            <a:noAutofit/>
          </a:bodyPr>
          <a:lstStyle>
            <a:lvl1pPr marL="114300" marR="0" lvl="0" indent="0" algn="l" defTabSz="914400" rtl="0" eaLnBrk="1" fontAlgn="auto" latinLnBrk="0" hangingPunct="1">
              <a:lnSpc>
                <a:spcPct val="90000"/>
              </a:lnSpc>
              <a:spcBef>
                <a:spcPts val="0"/>
              </a:spcBef>
              <a:spcAft>
                <a:spcPts val="0"/>
              </a:spcAft>
              <a:buClrTx/>
              <a:buSzPts val="1800"/>
              <a:buFont typeface="Arial" panose="020B0604020202020204" pitchFamily="34" charset="0"/>
              <a:buNone/>
              <a:tabLst/>
              <a:defRPr sz="2400">
                <a:latin typeface="+mn-lt"/>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marL="114300" marR="0" lvl="0" indent="0" algn="l" defTabSz="914400" rtl="0" eaLnBrk="1" fontAlgn="auto" latinLnBrk="0" hangingPunct="1">
              <a:lnSpc>
                <a:spcPct val="90000"/>
              </a:lnSpc>
              <a:spcBef>
                <a:spcPts val="0"/>
              </a:spcBef>
              <a:spcAft>
                <a:spcPts val="0"/>
              </a:spcAft>
              <a:buClrTx/>
              <a:buSzPts val="1800"/>
              <a:buFont typeface="Arial" panose="020B0604020202020204" pitchFamily="34" charset="0"/>
              <a:buNone/>
              <a:tabLst/>
              <a:defRPr/>
            </a:pPr>
            <a:r>
              <a:rPr lang="en-US" dirty="0"/>
              <a:t>Your preparation for the real world is not in the answers you’ve learned, but in the questions you’ve learned how to ask yourself.</a:t>
            </a:r>
          </a:p>
        </p:txBody>
      </p:sp>
      <p:sp>
        <p:nvSpPr>
          <p:cNvPr id="27" name="Google Shape;27;p4"/>
          <p:cNvSpPr txBox="1">
            <a:spLocks noGrp="1"/>
          </p:cNvSpPr>
          <p:nvPr>
            <p:ph type="sldNum" idx="12"/>
          </p:nvPr>
        </p:nvSpPr>
        <p:spPr>
          <a:xfrm>
            <a:off x="11330665" y="6251679"/>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3798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21"/>
        <p:cNvGrpSpPr/>
        <p:nvPr/>
      </p:nvGrpSpPr>
      <p:grpSpPr>
        <a:xfrm>
          <a:off x="0" y="0"/>
          <a:ext cx="0" cy="0"/>
          <a:chOff x="0" y="0"/>
          <a:chExt cx="0" cy="0"/>
        </a:xfrm>
      </p:grpSpPr>
      <p:cxnSp>
        <p:nvCxnSpPr>
          <p:cNvPr id="22" name="Google Shape;22;p4"/>
          <p:cNvCxnSpPr>
            <a:cxnSpLocks/>
          </p:cNvCxnSpPr>
          <p:nvPr/>
        </p:nvCxnSpPr>
        <p:spPr>
          <a:xfrm>
            <a:off x="487680" y="554200"/>
            <a:ext cx="1121664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a:cxnSpLocks/>
          </p:cNvCxnSpPr>
          <p:nvPr/>
        </p:nvCxnSpPr>
        <p:spPr>
          <a:xfrm>
            <a:off x="487680" y="6320000"/>
            <a:ext cx="11216640" cy="0"/>
          </a:xfrm>
          <a:prstGeom prst="straightConnector1">
            <a:avLst/>
          </a:prstGeom>
          <a:noFill/>
          <a:ln w="19050" cap="flat" cmpd="sng">
            <a:solidFill>
              <a:schemeClr val="dk2"/>
            </a:solidFill>
            <a:prstDash val="solid"/>
            <a:round/>
            <a:headEnd type="none" w="sm" len="sm"/>
            <a:tailEnd type="none" w="sm" len="sm"/>
          </a:ln>
        </p:spPr>
      </p:cxnSp>
      <p:sp>
        <p:nvSpPr>
          <p:cNvPr id="27" name="Google Shape;27;p4"/>
          <p:cNvSpPr txBox="1">
            <a:spLocks noGrp="1"/>
          </p:cNvSpPr>
          <p:nvPr>
            <p:ph type="sldNum" idx="12"/>
          </p:nvPr>
        </p:nvSpPr>
        <p:spPr>
          <a:xfrm>
            <a:off x="11330665" y="6251679"/>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7" name="Google Shape;25;p4">
            <a:extLst>
              <a:ext uri="{FF2B5EF4-FFF2-40B4-BE49-F238E27FC236}">
                <a16:creationId xmlns:a16="http://schemas.microsoft.com/office/drawing/2014/main" id="{5143375B-170A-4B70-8349-694B31C5F2F9}"/>
              </a:ext>
            </a:extLst>
          </p:cNvPr>
          <p:cNvSpPr txBox="1">
            <a:spLocks noGrp="1"/>
          </p:cNvSpPr>
          <p:nvPr>
            <p:ph type="title"/>
          </p:nvPr>
        </p:nvSpPr>
        <p:spPr>
          <a:xfrm>
            <a:off x="487680" y="767933"/>
            <a:ext cx="11216640" cy="847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atin typeface="+mj-l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dirty="0"/>
          </a:p>
        </p:txBody>
      </p:sp>
      <p:sp>
        <p:nvSpPr>
          <p:cNvPr id="3" name="Content Placeholder 2">
            <a:extLst>
              <a:ext uri="{FF2B5EF4-FFF2-40B4-BE49-F238E27FC236}">
                <a16:creationId xmlns:a16="http://schemas.microsoft.com/office/drawing/2014/main" id="{A551126C-0C79-48E9-B2C9-4BCE6FECCF6E}"/>
              </a:ext>
            </a:extLst>
          </p:cNvPr>
          <p:cNvSpPr>
            <a:spLocks noGrp="1"/>
          </p:cNvSpPr>
          <p:nvPr>
            <p:ph sz="quarter" idx="13"/>
          </p:nvPr>
        </p:nvSpPr>
        <p:spPr>
          <a:xfrm>
            <a:off x="486833" y="2127701"/>
            <a:ext cx="11216640" cy="4003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8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sz="3600">
                <a:latin typeface="+mj-l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dirty="0"/>
          </a:p>
        </p:txBody>
      </p:sp>
      <p:sp>
        <p:nvSpPr>
          <p:cNvPr id="87" name="Google Shape;87;p15"/>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lang="en-US"/>
          </a:p>
        </p:txBody>
      </p:sp>
      <p:sp>
        <p:nvSpPr>
          <p:cNvPr id="88" name="Google Shape;88;p15"/>
          <p:cNvSpPr txBox="1">
            <a:spLocks noGrp="1"/>
          </p:cNvSpPr>
          <p:nvPr>
            <p:ph type="ftr" idx="11"/>
          </p:nvPr>
        </p:nvSpPr>
        <p:spPr>
          <a:xfrm>
            <a:off x="4038600" y="6356351"/>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lang="en-US"/>
          </a:p>
        </p:txBody>
      </p:sp>
      <p:sp>
        <p:nvSpPr>
          <p:cNvPr id="89" name="Google Shape;89;p15"/>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
        <p:nvSpPr>
          <p:cNvPr id="3" name="Content Placeholder 2">
            <a:extLst>
              <a:ext uri="{FF2B5EF4-FFF2-40B4-BE49-F238E27FC236}">
                <a16:creationId xmlns:a16="http://schemas.microsoft.com/office/drawing/2014/main" id="{0AB6D3D5-73DC-4EA5-83C9-73DDFCA06468}"/>
              </a:ext>
            </a:extLst>
          </p:cNvPr>
          <p:cNvSpPr>
            <a:spLocks noGrp="1"/>
          </p:cNvSpPr>
          <p:nvPr>
            <p:ph sz="quarter" idx="13"/>
          </p:nvPr>
        </p:nvSpPr>
        <p:spPr>
          <a:xfrm>
            <a:off x="838200" y="1836738"/>
            <a:ext cx="10515600" cy="4330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45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8"/>
        <p:cNvGrpSpPr/>
        <p:nvPr/>
      </p:nvGrpSpPr>
      <p:grpSpPr>
        <a:xfrm>
          <a:off x="0" y="0"/>
          <a:ext cx="0" cy="0"/>
          <a:chOff x="0" y="0"/>
          <a:chExt cx="0" cy="0"/>
        </a:xfrm>
      </p:grpSpPr>
      <p:cxnSp>
        <p:nvCxnSpPr>
          <p:cNvPr id="12" name="Google Shape;22;p4">
            <a:extLst>
              <a:ext uri="{FF2B5EF4-FFF2-40B4-BE49-F238E27FC236}">
                <a16:creationId xmlns:a16="http://schemas.microsoft.com/office/drawing/2014/main" id="{11B35D96-A922-4AE8-914E-475647346131}"/>
              </a:ext>
            </a:extLst>
          </p:cNvPr>
          <p:cNvCxnSpPr>
            <a:cxnSpLocks/>
          </p:cNvCxnSpPr>
          <p:nvPr/>
        </p:nvCxnSpPr>
        <p:spPr>
          <a:xfrm>
            <a:off x="487680" y="554200"/>
            <a:ext cx="11216640" cy="0"/>
          </a:xfrm>
          <a:prstGeom prst="straightConnector1">
            <a:avLst/>
          </a:prstGeom>
          <a:noFill/>
          <a:ln w="38100" cap="flat" cmpd="sng">
            <a:solidFill>
              <a:schemeClr val="dk2"/>
            </a:solidFill>
            <a:prstDash val="solid"/>
            <a:round/>
            <a:headEnd type="none" w="sm" len="sm"/>
            <a:tailEnd type="none" w="sm" len="sm"/>
          </a:ln>
        </p:spPr>
      </p:cxnSp>
      <p:cxnSp>
        <p:nvCxnSpPr>
          <p:cNvPr id="13" name="Google Shape;23;p4">
            <a:extLst>
              <a:ext uri="{FF2B5EF4-FFF2-40B4-BE49-F238E27FC236}">
                <a16:creationId xmlns:a16="http://schemas.microsoft.com/office/drawing/2014/main" id="{ED9AD567-46AC-4E7C-BC74-6B21B2F75B13}"/>
              </a:ext>
            </a:extLst>
          </p:cNvPr>
          <p:cNvCxnSpPr>
            <a:cxnSpLocks/>
          </p:cNvCxnSpPr>
          <p:nvPr/>
        </p:nvCxnSpPr>
        <p:spPr>
          <a:xfrm>
            <a:off x="487680" y="6320000"/>
            <a:ext cx="11216640" cy="0"/>
          </a:xfrm>
          <a:prstGeom prst="straightConnector1">
            <a:avLst/>
          </a:prstGeom>
          <a:noFill/>
          <a:ln w="19050" cap="flat" cmpd="sng">
            <a:solidFill>
              <a:schemeClr val="dk2"/>
            </a:solidFill>
            <a:prstDash val="solid"/>
            <a:round/>
            <a:headEnd type="none" w="sm" len="sm"/>
            <a:tailEnd type="none" w="sm" len="sm"/>
          </a:ln>
        </p:spPr>
      </p:cxnSp>
      <p:sp>
        <p:nvSpPr>
          <p:cNvPr id="15" name="Google Shape;26;p4">
            <a:extLst>
              <a:ext uri="{FF2B5EF4-FFF2-40B4-BE49-F238E27FC236}">
                <a16:creationId xmlns:a16="http://schemas.microsoft.com/office/drawing/2014/main" id="{0DFE4700-166F-433A-9BB9-8C2AAB07FB85}"/>
              </a:ext>
            </a:extLst>
          </p:cNvPr>
          <p:cNvSpPr txBox="1">
            <a:spLocks noGrp="1"/>
          </p:cNvSpPr>
          <p:nvPr>
            <p:ph type="body" idx="1"/>
          </p:nvPr>
        </p:nvSpPr>
        <p:spPr>
          <a:xfrm>
            <a:off x="487680" y="2127701"/>
            <a:ext cx="5438987" cy="4003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atin typeface="+mn-lt"/>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16" name="Google Shape;27;p4">
            <a:extLst>
              <a:ext uri="{FF2B5EF4-FFF2-40B4-BE49-F238E27FC236}">
                <a16:creationId xmlns:a16="http://schemas.microsoft.com/office/drawing/2014/main" id="{0C97CD7B-932A-4F2B-BAC0-96EB3C9F4F7D}"/>
              </a:ext>
            </a:extLst>
          </p:cNvPr>
          <p:cNvSpPr txBox="1">
            <a:spLocks noGrp="1"/>
          </p:cNvSpPr>
          <p:nvPr>
            <p:ph type="sldNum" idx="12"/>
          </p:nvPr>
        </p:nvSpPr>
        <p:spPr>
          <a:xfrm>
            <a:off x="11330665" y="6251679"/>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7" name="Google Shape;26;p4">
            <a:extLst>
              <a:ext uri="{FF2B5EF4-FFF2-40B4-BE49-F238E27FC236}">
                <a16:creationId xmlns:a16="http://schemas.microsoft.com/office/drawing/2014/main" id="{6C71FFC2-05E2-45DA-ADDE-4156B754086E}"/>
              </a:ext>
            </a:extLst>
          </p:cNvPr>
          <p:cNvSpPr txBox="1">
            <a:spLocks noGrp="1"/>
          </p:cNvSpPr>
          <p:nvPr>
            <p:ph type="body" idx="13"/>
          </p:nvPr>
        </p:nvSpPr>
        <p:spPr>
          <a:xfrm>
            <a:off x="6265336" y="2127701"/>
            <a:ext cx="5438987" cy="4003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atin typeface="+mn-lt"/>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8" name="Google Shape;25;p4">
            <a:extLst>
              <a:ext uri="{FF2B5EF4-FFF2-40B4-BE49-F238E27FC236}">
                <a16:creationId xmlns:a16="http://schemas.microsoft.com/office/drawing/2014/main" id="{129D45B1-6052-4329-A9DD-21A00C356085}"/>
              </a:ext>
            </a:extLst>
          </p:cNvPr>
          <p:cNvSpPr txBox="1">
            <a:spLocks noGrp="1"/>
          </p:cNvSpPr>
          <p:nvPr>
            <p:ph type="title"/>
          </p:nvPr>
        </p:nvSpPr>
        <p:spPr>
          <a:xfrm>
            <a:off x="487680" y="767933"/>
            <a:ext cx="11216640" cy="847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atin typeface="+mj-l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dirty="0"/>
          </a:p>
        </p:txBody>
      </p:sp>
      <p:cxnSp>
        <p:nvCxnSpPr>
          <p:cNvPr id="9" name="Google Shape;22;p4">
            <a:extLst>
              <a:ext uri="{FF2B5EF4-FFF2-40B4-BE49-F238E27FC236}">
                <a16:creationId xmlns:a16="http://schemas.microsoft.com/office/drawing/2014/main" id="{24B6CCEA-AAC3-41D0-A9FD-CBAAF33284AA}"/>
              </a:ext>
            </a:extLst>
          </p:cNvPr>
          <p:cNvCxnSpPr>
            <a:cxnSpLocks/>
          </p:cNvCxnSpPr>
          <p:nvPr userDrawn="1"/>
        </p:nvCxnSpPr>
        <p:spPr>
          <a:xfrm>
            <a:off x="487680" y="554200"/>
            <a:ext cx="11216640" cy="0"/>
          </a:xfrm>
          <a:prstGeom prst="straightConnector1">
            <a:avLst/>
          </a:prstGeom>
          <a:noFill/>
          <a:ln w="38100" cap="flat" cmpd="sng">
            <a:solidFill>
              <a:schemeClr val="dk2"/>
            </a:solidFill>
            <a:prstDash val="solid"/>
            <a:round/>
            <a:headEnd type="none" w="sm" len="sm"/>
            <a:tailEnd type="none" w="sm" len="sm"/>
          </a:ln>
        </p:spPr>
      </p:cxnSp>
      <p:cxnSp>
        <p:nvCxnSpPr>
          <p:cNvPr id="10" name="Google Shape;23;p4">
            <a:extLst>
              <a:ext uri="{FF2B5EF4-FFF2-40B4-BE49-F238E27FC236}">
                <a16:creationId xmlns:a16="http://schemas.microsoft.com/office/drawing/2014/main" id="{B330457D-3443-47C4-810B-5E99CCF9D5F4}"/>
              </a:ext>
            </a:extLst>
          </p:cNvPr>
          <p:cNvCxnSpPr>
            <a:cxnSpLocks/>
          </p:cNvCxnSpPr>
          <p:nvPr userDrawn="1"/>
        </p:nvCxnSpPr>
        <p:spPr>
          <a:xfrm>
            <a:off x="487680" y="6320000"/>
            <a:ext cx="11216640" cy="0"/>
          </a:xfrm>
          <a:prstGeom prst="straightConnector1">
            <a:avLst/>
          </a:prstGeom>
          <a:noFill/>
          <a:ln w="19050"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387144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
        <p:cNvGrpSpPr/>
        <p:nvPr/>
      </p:nvGrpSpPr>
      <p:grpSpPr>
        <a:xfrm>
          <a:off x="0" y="0"/>
          <a:ext cx="0" cy="0"/>
          <a:chOff x="0" y="0"/>
          <a:chExt cx="0" cy="0"/>
        </a:xfrm>
      </p:grpSpPr>
      <p:sp>
        <p:nvSpPr>
          <p:cNvPr id="38" name="Google Shape;38;p6"/>
          <p:cNvSpPr txBox="1">
            <a:spLocks noGrp="1"/>
          </p:cNvSpPr>
          <p:nvPr>
            <p:ph type="sldNum" idx="12"/>
          </p:nvPr>
        </p:nvSpPr>
        <p:spPr>
          <a:xfrm>
            <a:off x="11330665" y="6251679"/>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4" name="Google Shape;22;p4">
            <a:extLst>
              <a:ext uri="{FF2B5EF4-FFF2-40B4-BE49-F238E27FC236}">
                <a16:creationId xmlns:a16="http://schemas.microsoft.com/office/drawing/2014/main" id="{2E92F5E7-3334-4D76-BF48-E6613A284A04}"/>
              </a:ext>
            </a:extLst>
          </p:cNvPr>
          <p:cNvCxnSpPr>
            <a:cxnSpLocks/>
          </p:cNvCxnSpPr>
          <p:nvPr/>
        </p:nvCxnSpPr>
        <p:spPr>
          <a:xfrm>
            <a:off x="487680" y="554200"/>
            <a:ext cx="11216640" cy="0"/>
          </a:xfrm>
          <a:prstGeom prst="straightConnector1">
            <a:avLst/>
          </a:prstGeom>
          <a:noFill/>
          <a:ln w="38100" cap="flat" cmpd="sng">
            <a:solidFill>
              <a:schemeClr val="dk2"/>
            </a:solidFill>
            <a:prstDash val="solid"/>
            <a:round/>
            <a:headEnd type="none" w="sm" len="sm"/>
            <a:tailEnd type="none" w="sm" len="sm"/>
          </a:ln>
        </p:spPr>
      </p:cxnSp>
      <p:sp>
        <p:nvSpPr>
          <p:cNvPr id="5" name="Google Shape;25;p4">
            <a:extLst>
              <a:ext uri="{FF2B5EF4-FFF2-40B4-BE49-F238E27FC236}">
                <a16:creationId xmlns:a16="http://schemas.microsoft.com/office/drawing/2014/main" id="{E7686963-0792-42ED-9DEC-1284CE31A842}"/>
              </a:ext>
            </a:extLst>
          </p:cNvPr>
          <p:cNvSpPr txBox="1">
            <a:spLocks noGrp="1"/>
          </p:cNvSpPr>
          <p:nvPr>
            <p:ph type="title"/>
          </p:nvPr>
        </p:nvSpPr>
        <p:spPr>
          <a:xfrm>
            <a:off x="487680" y="767933"/>
            <a:ext cx="11216640" cy="847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atin typeface="+mj-l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dirty="0"/>
          </a:p>
        </p:txBody>
      </p:sp>
      <p:cxnSp>
        <p:nvCxnSpPr>
          <p:cNvPr id="6" name="Google Shape;22;p4">
            <a:extLst>
              <a:ext uri="{FF2B5EF4-FFF2-40B4-BE49-F238E27FC236}">
                <a16:creationId xmlns:a16="http://schemas.microsoft.com/office/drawing/2014/main" id="{5801A62D-7604-44FE-A0A9-B6662D97ADCF}"/>
              </a:ext>
            </a:extLst>
          </p:cNvPr>
          <p:cNvCxnSpPr>
            <a:cxnSpLocks/>
          </p:cNvCxnSpPr>
          <p:nvPr userDrawn="1"/>
        </p:nvCxnSpPr>
        <p:spPr>
          <a:xfrm>
            <a:off x="487680" y="554200"/>
            <a:ext cx="11216640" cy="0"/>
          </a:xfrm>
          <a:prstGeom prst="straightConnector1">
            <a:avLst/>
          </a:prstGeom>
          <a:noFill/>
          <a:ln w="38100"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460921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21"/>
        <p:cNvGrpSpPr/>
        <p:nvPr/>
      </p:nvGrpSpPr>
      <p:grpSpPr>
        <a:xfrm>
          <a:off x="0" y="0"/>
          <a:ext cx="0" cy="0"/>
          <a:chOff x="0" y="0"/>
          <a:chExt cx="0" cy="0"/>
        </a:xfrm>
      </p:grpSpPr>
      <p:sp>
        <p:nvSpPr>
          <p:cNvPr id="123" name="Google Shape;123;p21"/>
          <p:cNvSpPr txBox="1">
            <a:spLocks noGrp="1"/>
          </p:cNvSpPr>
          <p:nvPr>
            <p:ph type="sldNum" idx="12"/>
          </p:nvPr>
        </p:nvSpPr>
        <p:spPr>
          <a:xfrm>
            <a:off x="11330665" y="6251679"/>
            <a:ext cx="7316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4" name="Google Shape;25;p4">
            <a:extLst>
              <a:ext uri="{FF2B5EF4-FFF2-40B4-BE49-F238E27FC236}">
                <a16:creationId xmlns:a16="http://schemas.microsoft.com/office/drawing/2014/main" id="{F474F5A7-34C1-411E-8C1A-28061E01242D}"/>
              </a:ext>
            </a:extLst>
          </p:cNvPr>
          <p:cNvSpPr txBox="1">
            <a:spLocks noGrp="1"/>
          </p:cNvSpPr>
          <p:nvPr>
            <p:ph type="title"/>
          </p:nvPr>
        </p:nvSpPr>
        <p:spPr>
          <a:xfrm>
            <a:off x="487680" y="388381"/>
            <a:ext cx="11216640" cy="847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atin typeface="+mj-l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dirty="0"/>
          </a:p>
        </p:txBody>
      </p:sp>
    </p:spTree>
    <p:extLst>
      <p:ext uri="{BB962C8B-B14F-4D97-AF65-F5344CB8AC3E}">
        <p14:creationId xmlns:p14="http://schemas.microsoft.com/office/powerpoint/2010/main" val="2135690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F323BD-5768-4881-861C-A008DDCDB879}"/>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B347B9-82CE-478D-921D-C69CCECC9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412299-6ED2-48FC-BAE0-7CD3E32CF629}"/>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1DDF6D-F9FE-48E4-9862-D9FC76D6E0CB}" type="datetimeFigureOut">
              <a:rPr lang="en-US" smtClean="0"/>
              <a:t>11/15/2019</a:t>
            </a:fld>
            <a:endParaRPr lang="en-US"/>
          </a:p>
        </p:txBody>
      </p:sp>
      <p:sp>
        <p:nvSpPr>
          <p:cNvPr id="5" name="Footer Placeholder 4">
            <a:extLst>
              <a:ext uri="{FF2B5EF4-FFF2-40B4-BE49-F238E27FC236}">
                <a16:creationId xmlns:a16="http://schemas.microsoft.com/office/drawing/2014/main" id="{6175C847-2C80-4D20-B964-32E9251CC71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EB90E3-53E7-4470-B9AA-85A19991FC43}"/>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4A903-145E-492F-983E-64E5CC91EB4C}" type="slidenum">
              <a:rPr lang="en-US" smtClean="0"/>
              <a:t>‹#›</a:t>
            </a:fld>
            <a:endParaRPr lang="en-US"/>
          </a:p>
        </p:txBody>
      </p:sp>
    </p:spTree>
    <p:extLst>
      <p:ext uri="{BB962C8B-B14F-4D97-AF65-F5344CB8AC3E}">
        <p14:creationId xmlns:p14="http://schemas.microsoft.com/office/powerpoint/2010/main" val="285042380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1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ppic.org/"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 name="Title 1">
            <a:extLst>
              <a:ext uri="{FF2B5EF4-FFF2-40B4-BE49-F238E27FC236}">
                <a16:creationId xmlns:a16="http://schemas.microsoft.com/office/drawing/2014/main" id="{E71A4934-F30F-4CED-9081-7316F4381070}"/>
              </a:ext>
            </a:extLst>
          </p:cNvPr>
          <p:cNvSpPr>
            <a:spLocks noGrp="1"/>
          </p:cNvSpPr>
          <p:nvPr>
            <p:ph type="title"/>
          </p:nvPr>
        </p:nvSpPr>
        <p:spPr/>
        <p:txBody>
          <a:bodyPr/>
          <a:lstStyle/>
          <a:p>
            <a:r>
              <a:rPr lang="en-US" dirty="0"/>
              <a:t>Applying Learning Science to Improve Transfer in Introductory Statistics</a:t>
            </a:r>
          </a:p>
        </p:txBody>
      </p:sp>
      <p:sp>
        <p:nvSpPr>
          <p:cNvPr id="4" name="Text Placeholder 3">
            <a:extLst>
              <a:ext uri="{FF2B5EF4-FFF2-40B4-BE49-F238E27FC236}">
                <a16:creationId xmlns:a16="http://schemas.microsoft.com/office/drawing/2014/main" id="{53A7E7D7-6B02-4C0B-AB62-9C331EBEF0E2}"/>
              </a:ext>
            </a:extLst>
          </p:cNvPr>
          <p:cNvSpPr>
            <a:spLocks noGrp="1"/>
          </p:cNvSpPr>
          <p:nvPr>
            <p:ph type="body" sz="quarter" idx="10"/>
          </p:nvPr>
        </p:nvSpPr>
        <p:spPr/>
        <p:txBody>
          <a:bodyPr>
            <a:normAutofit fontScale="92500" lnSpcReduction="10000"/>
          </a:bodyPr>
          <a:lstStyle/>
          <a:p>
            <a:pPr lvl="0"/>
            <a:r>
              <a:rPr lang="en-US" sz="2000" dirty="0"/>
              <a:t>Adam B. Blake, Laura C. Fries, </a:t>
            </a:r>
          </a:p>
          <a:p>
            <a:pPr lvl="0"/>
            <a:r>
              <a:rPr lang="en-US" sz="2000" dirty="0"/>
              <a:t>Ji Y. Son, &amp; James W. Stigler</a:t>
            </a:r>
          </a:p>
          <a:p>
            <a:pPr lvl="0"/>
            <a:endParaRPr lang="en-US" sz="2000" dirty="0"/>
          </a:p>
          <a:p>
            <a:pPr lvl="0"/>
            <a:r>
              <a:rPr lang="en-US" sz="2000" dirty="0"/>
              <a:t>Psychonomic Society Annual Meeting</a:t>
            </a:r>
          </a:p>
          <a:p>
            <a:pPr lvl="0"/>
            <a:r>
              <a:rPr lang="en-US" sz="2000" dirty="0"/>
              <a:t>Montréal, Québec, Canada</a:t>
            </a:r>
          </a:p>
          <a:p>
            <a:pPr lvl="0"/>
            <a:r>
              <a:rPr lang="en-US" sz="2000" dirty="0"/>
              <a:t>Saturday, November 16, 2019</a:t>
            </a:r>
          </a:p>
          <a:p>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67"/>
          <p:cNvSpPr txBox="1">
            <a:spLocks noGrp="1"/>
          </p:cNvSpPr>
          <p:nvPr>
            <p:ph type="body" idx="1"/>
          </p:nvPr>
        </p:nvSpPr>
        <p:spPr>
          <a:xfrm>
            <a:off x="1889760" y="1848301"/>
            <a:ext cx="4079240" cy="4003200"/>
          </a:xfrm>
        </p:spPr>
        <p:txBody>
          <a:bodyPr/>
          <a:lstStyle/>
          <a:p>
            <a:pPr>
              <a:buFont typeface="Arial" panose="020B0604020202020204" pitchFamily="34" charset="0"/>
              <a:buChar char="•"/>
            </a:pPr>
            <a:r>
              <a:rPr lang="en-US" sz="2000" dirty="0"/>
              <a:t>Statistic</a:t>
            </a:r>
          </a:p>
          <a:p>
            <a:pPr>
              <a:buFont typeface="Arial" panose="020B0604020202020204" pitchFamily="34" charset="0"/>
              <a:buChar char="•"/>
            </a:pPr>
            <a:r>
              <a:rPr lang="en-US" sz="2000" dirty="0"/>
              <a:t>Parameter</a:t>
            </a:r>
          </a:p>
          <a:p>
            <a:pPr>
              <a:buFont typeface="Arial" panose="020B0604020202020204" pitchFamily="34" charset="0"/>
              <a:buChar char="•"/>
            </a:pPr>
            <a:r>
              <a:rPr lang="en-US" sz="2000" dirty="0"/>
              <a:t>Sum of squares</a:t>
            </a:r>
          </a:p>
          <a:p>
            <a:pPr>
              <a:buFont typeface="Arial" panose="020B0604020202020204" pitchFamily="34" charset="0"/>
              <a:buChar char="•"/>
            </a:pPr>
            <a:r>
              <a:rPr lang="en-US" sz="2000" dirty="0"/>
              <a:t>Variance</a:t>
            </a:r>
          </a:p>
          <a:p>
            <a:pPr>
              <a:buFont typeface="Arial" panose="020B0604020202020204" pitchFamily="34" charset="0"/>
              <a:buChar char="•"/>
            </a:pPr>
            <a:r>
              <a:rPr lang="en-US" sz="2000" dirty="0"/>
              <a:t>Standard deviation</a:t>
            </a:r>
          </a:p>
          <a:p>
            <a:pPr>
              <a:buFont typeface="Arial" panose="020B0604020202020204" pitchFamily="34" charset="0"/>
              <a:buChar char="•"/>
            </a:pPr>
            <a:r>
              <a:rPr lang="en-US" sz="2000" dirty="0"/>
              <a:t>T-test</a:t>
            </a:r>
          </a:p>
          <a:p>
            <a:pPr>
              <a:buFont typeface="Arial" panose="020B0604020202020204" pitchFamily="34" charset="0"/>
              <a:buChar char="•"/>
            </a:pPr>
            <a:r>
              <a:rPr lang="en-US" sz="2000" dirty="0"/>
              <a:t>Correlation</a:t>
            </a:r>
          </a:p>
          <a:p>
            <a:pPr>
              <a:buFont typeface="Arial" panose="020B0604020202020204" pitchFamily="34" charset="0"/>
              <a:buChar char="•"/>
            </a:pPr>
            <a:r>
              <a:rPr lang="en-US" sz="2000" dirty="0"/>
              <a:t>Regression</a:t>
            </a:r>
          </a:p>
          <a:p>
            <a:pPr>
              <a:buFont typeface="Arial" panose="020B0604020202020204" pitchFamily="34" charset="0"/>
              <a:buChar char="•"/>
            </a:pPr>
            <a:r>
              <a:rPr lang="en-US" sz="2000" dirty="0"/>
              <a:t>Experiment</a:t>
            </a:r>
          </a:p>
          <a:p>
            <a:pPr>
              <a:buFont typeface="Arial" panose="020B0604020202020204" pitchFamily="34" charset="0"/>
              <a:buChar char="•"/>
            </a:pPr>
            <a:r>
              <a:rPr lang="en-US" sz="2000" dirty="0"/>
              <a:t>Random assignment</a:t>
            </a:r>
          </a:p>
          <a:p>
            <a:pPr>
              <a:buFont typeface="Arial" panose="020B0604020202020204" pitchFamily="34" charset="0"/>
              <a:buChar char="•"/>
            </a:pPr>
            <a:r>
              <a:rPr lang="en-US" sz="2000" dirty="0"/>
              <a:t>Random sample</a:t>
            </a:r>
          </a:p>
          <a:p>
            <a:pPr>
              <a:buFont typeface="Arial" panose="020B0604020202020204" pitchFamily="34" charset="0"/>
              <a:buChar char="•"/>
            </a:pPr>
            <a:r>
              <a:rPr lang="en-US" sz="2000" dirty="0"/>
              <a:t>Null hypothesis</a:t>
            </a:r>
          </a:p>
          <a:p>
            <a:pPr>
              <a:buFont typeface="Arial" panose="020B0604020202020204" pitchFamily="34" charset="0"/>
              <a:buChar char="•"/>
            </a:pPr>
            <a:r>
              <a:rPr lang="en-US" sz="2000" dirty="0"/>
              <a:t>Alternative hypothesis</a:t>
            </a:r>
          </a:p>
          <a:p>
            <a:pPr>
              <a:buFont typeface="Arial" panose="020B0604020202020204" pitchFamily="34" charset="0"/>
              <a:buChar char="•"/>
            </a:pPr>
            <a:r>
              <a:rPr lang="en-US" sz="2000" dirty="0"/>
              <a:t>Z-score</a:t>
            </a:r>
          </a:p>
          <a:p>
            <a:pPr>
              <a:buFont typeface="Arial" panose="020B0604020202020204" pitchFamily="34" charset="0"/>
              <a:buChar char="•"/>
            </a:pPr>
            <a:r>
              <a:rPr lang="en-US" sz="2000" dirty="0"/>
              <a:t>Z distribution</a:t>
            </a:r>
          </a:p>
        </p:txBody>
      </p:sp>
      <p:sp>
        <p:nvSpPr>
          <p:cNvPr id="480" name="Google Shape;480;p67"/>
          <p:cNvSpPr txBox="1">
            <a:spLocks noGrp="1"/>
          </p:cNvSpPr>
          <p:nvPr>
            <p:ph type="body" idx="13"/>
          </p:nvPr>
        </p:nvSpPr>
        <p:spPr>
          <a:xfrm>
            <a:off x="6223002" y="1848301"/>
            <a:ext cx="4079240" cy="4003200"/>
          </a:xfrm>
        </p:spPr>
        <p:txBody>
          <a:bodyPr/>
          <a:lstStyle/>
          <a:p>
            <a:pPr lvl="0">
              <a:buFont typeface="Arial" panose="020B0604020202020204" pitchFamily="34" charset="0"/>
              <a:buChar char="•"/>
            </a:pPr>
            <a:r>
              <a:rPr lang="en-US" sz="2000" dirty="0"/>
              <a:t>p &lt; .05</a:t>
            </a:r>
          </a:p>
          <a:p>
            <a:pPr lvl="0">
              <a:buFont typeface="Arial" panose="020B0604020202020204" pitchFamily="34" charset="0"/>
              <a:buChar char="•"/>
            </a:pPr>
            <a:r>
              <a:rPr lang="en-US" sz="2000" dirty="0"/>
              <a:t>Random variable</a:t>
            </a:r>
          </a:p>
          <a:p>
            <a:pPr lvl="0">
              <a:buFont typeface="Arial" panose="020B0604020202020204" pitchFamily="34" charset="0"/>
              <a:buChar char="•"/>
            </a:pPr>
            <a:r>
              <a:rPr lang="en-US" sz="2000" dirty="0"/>
              <a:t>Quartiles</a:t>
            </a:r>
          </a:p>
          <a:p>
            <a:pPr lvl="0">
              <a:buFont typeface="Arial" panose="020B0604020202020204" pitchFamily="34" charset="0"/>
              <a:buChar char="•"/>
            </a:pPr>
            <a:r>
              <a:rPr lang="en-US" sz="2000" dirty="0"/>
              <a:t>Interquartile range</a:t>
            </a:r>
          </a:p>
          <a:p>
            <a:pPr lvl="0">
              <a:buFont typeface="Arial" panose="020B0604020202020204" pitchFamily="34" charset="0"/>
              <a:buChar char="•"/>
            </a:pPr>
            <a:r>
              <a:rPr lang="en-US" sz="2000" dirty="0"/>
              <a:t>Sampling distribution</a:t>
            </a:r>
          </a:p>
          <a:p>
            <a:pPr lvl="0">
              <a:buFont typeface="Arial" panose="020B0604020202020204" pitchFamily="34" charset="0"/>
              <a:buChar char="•"/>
            </a:pPr>
            <a:r>
              <a:rPr lang="en-US" sz="2000" dirty="0"/>
              <a:t>Randomization test</a:t>
            </a:r>
          </a:p>
          <a:p>
            <a:pPr lvl="0">
              <a:buFont typeface="Arial" panose="020B0604020202020204" pitchFamily="34" charset="0"/>
              <a:buChar char="•"/>
            </a:pPr>
            <a:r>
              <a:rPr lang="en-US" sz="2000" dirty="0"/>
              <a:t>Confidence interval</a:t>
            </a:r>
          </a:p>
          <a:p>
            <a:pPr lvl="0">
              <a:buFont typeface="Arial" panose="020B0604020202020204" pitchFamily="34" charset="0"/>
              <a:buChar char="•"/>
            </a:pPr>
            <a:r>
              <a:rPr lang="en-US" sz="2000" dirty="0"/>
              <a:t>Sampling variation</a:t>
            </a:r>
          </a:p>
          <a:p>
            <a:pPr lvl="0">
              <a:buFont typeface="Arial" panose="020B0604020202020204" pitchFamily="34" charset="0"/>
              <a:buChar char="•"/>
            </a:pPr>
            <a:r>
              <a:rPr lang="en-US" sz="2000" dirty="0"/>
              <a:t>Model</a:t>
            </a:r>
          </a:p>
          <a:p>
            <a:pPr lvl="0">
              <a:buFont typeface="Arial" panose="020B0604020202020204" pitchFamily="34" charset="0"/>
              <a:buChar char="•"/>
            </a:pPr>
            <a:r>
              <a:rPr lang="en-US" sz="2000" dirty="0"/>
              <a:t>Chi-square</a:t>
            </a:r>
          </a:p>
          <a:p>
            <a:pPr lvl="0">
              <a:buFont typeface="Arial" panose="020B0604020202020204" pitchFamily="34" charset="0"/>
              <a:buChar char="•"/>
            </a:pPr>
            <a:r>
              <a:rPr lang="en-US" sz="2000" dirty="0"/>
              <a:t>ANOVA</a:t>
            </a:r>
          </a:p>
          <a:p>
            <a:pPr lvl="0">
              <a:buFont typeface="Arial" panose="020B0604020202020204" pitchFamily="34" charset="0"/>
              <a:buChar char="•"/>
            </a:pPr>
            <a:r>
              <a:rPr lang="en-US" sz="2000" dirty="0"/>
              <a:t>Normal distribution</a:t>
            </a:r>
          </a:p>
          <a:p>
            <a:pPr lvl="0">
              <a:buFont typeface="Arial" panose="020B0604020202020204" pitchFamily="34" charset="0"/>
              <a:buChar char="•"/>
            </a:pPr>
            <a:r>
              <a:rPr lang="en-US" sz="2000" dirty="0"/>
              <a:t>Margin of error</a:t>
            </a:r>
          </a:p>
          <a:p>
            <a:pPr lvl="0">
              <a:buFont typeface="Arial" panose="020B0604020202020204" pitchFamily="34" charset="0"/>
              <a:buChar char="•"/>
            </a:pPr>
            <a:r>
              <a:rPr lang="en-US" sz="2000" dirty="0"/>
              <a:t>F-test</a:t>
            </a:r>
          </a:p>
          <a:p>
            <a:pPr lvl="0">
              <a:buFont typeface="Arial" panose="020B0604020202020204" pitchFamily="34" charset="0"/>
              <a:buChar char="•"/>
            </a:pPr>
            <a:r>
              <a:rPr lang="en-US" sz="2000" dirty="0"/>
              <a:t>Paired t-test</a:t>
            </a:r>
          </a:p>
        </p:txBody>
      </p:sp>
      <p:sp>
        <p:nvSpPr>
          <p:cNvPr id="478" name="Google Shape;478;p67"/>
          <p:cNvSpPr txBox="1">
            <a:spLocks noGrp="1"/>
          </p:cNvSpPr>
          <p:nvPr>
            <p:ph type="title"/>
          </p:nvPr>
        </p:nvSpPr>
        <p:spPr/>
        <p:txBody>
          <a:bodyPr/>
          <a:lstStyle/>
          <a:p>
            <a:pPr lvl="0"/>
            <a:r>
              <a:rPr lang="en-US" dirty="0"/>
              <a:t>Statistics: The “Bits” We Teach</a:t>
            </a:r>
          </a:p>
        </p:txBody>
      </p:sp>
      <p:sp>
        <p:nvSpPr>
          <p:cNvPr id="481" name="Google Shape;481;p67"/>
          <p:cNvSpPr/>
          <p:nvPr/>
        </p:nvSpPr>
        <p:spPr>
          <a:xfrm>
            <a:off x="2718112" y="2243932"/>
            <a:ext cx="6870000" cy="2603700"/>
          </a:xfrm>
          <a:prstGeom prst="rect">
            <a:avLst/>
          </a:prstGeom>
          <a:solidFill>
            <a:schemeClr val="accent1"/>
          </a:solidFill>
          <a:ln>
            <a:noFill/>
          </a:ln>
        </p:spPr>
        <p:txBody>
          <a:bodyPr spcFirstLastPara="1" wrap="square" lIns="91425" tIns="45700" rIns="91425" bIns="45700" anchor="ctr" anchorCtr="0">
            <a:noAutofit/>
          </a:bodyPr>
          <a:lstStyle/>
          <a:p>
            <a:pPr marL="274320"/>
            <a:r>
              <a:rPr lang="en" sz="3600" b="1" dirty="0">
                <a:solidFill>
                  <a:schemeClr val="lt1"/>
                </a:solidFill>
                <a:latin typeface="+mn-lt"/>
                <a:ea typeface="Libre Franklin"/>
                <a:cs typeface="Libre Franklin"/>
                <a:sym typeface="Libre Franklin"/>
              </a:rPr>
              <a:t>Students learn the pieces, </a:t>
            </a:r>
            <a:endParaRPr sz="3600" b="1" dirty="0">
              <a:solidFill>
                <a:schemeClr val="lt1"/>
              </a:solidFill>
              <a:latin typeface="+mn-lt"/>
              <a:ea typeface="Libre Franklin"/>
              <a:cs typeface="Libre Franklin"/>
              <a:sym typeface="Libre Franklin"/>
            </a:endParaRPr>
          </a:p>
          <a:p>
            <a:pPr marL="274320"/>
            <a:r>
              <a:rPr lang="en" sz="3600" b="1" dirty="0">
                <a:solidFill>
                  <a:schemeClr val="lt1"/>
                </a:solidFill>
                <a:latin typeface="+mn-lt"/>
                <a:ea typeface="Libre Franklin"/>
                <a:cs typeface="Libre Franklin"/>
                <a:sym typeface="Libre Franklin"/>
              </a:rPr>
              <a:t>don’t see the connections, and can’t transfer to new contexts.</a:t>
            </a:r>
            <a:endParaRPr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9"/>
          <p:cNvSpPr txBox="1">
            <a:spLocks noGrp="1"/>
          </p:cNvSpPr>
          <p:nvPr>
            <p:ph type="title"/>
          </p:nvPr>
        </p:nvSpPr>
        <p:spPr/>
        <p:txBody>
          <a:bodyPr/>
          <a:lstStyle/>
          <a:p>
            <a:pPr lvl="0"/>
            <a:r>
              <a:rPr lang="en-US" dirty="0"/>
              <a:t>Bits Approach: </a:t>
            </a:r>
            <a:br>
              <a:rPr lang="en-US" dirty="0"/>
            </a:br>
            <a:r>
              <a:rPr lang="en-US" i="1" dirty="0"/>
              <a:t>t</a:t>
            </a:r>
            <a:r>
              <a:rPr lang="en-US" dirty="0"/>
              <a:t>-test</a:t>
            </a:r>
          </a:p>
        </p:txBody>
      </p:sp>
      <p:sp>
        <p:nvSpPr>
          <p:cNvPr id="572" name="Google Shape;572;p79"/>
          <p:cNvSpPr txBox="1"/>
          <p:nvPr/>
        </p:nvSpPr>
        <p:spPr>
          <a:xfrm>
            <a:off x="6515425" y="4481201"/>
            <a:ext cx="3318185" cy="985103"/>
          </a:xfrm>
          <a:prstGeom prst="rect">
            <a:avLst/>
          </a:prstGeom>
          <a:noFill/>
          <a:ln>
            <a:noFill/>
          </a:ln>
        </p:spPr>
        <p:txBody>
          <a:bodyPr spcFirstLastPara="1" wrap="square" lIns="91425" tIns="91425" rIns="91425" bIns="91425" anchor="t" anchorCtr="0">
            <a:noAutofit/>
          </a:bodyPr>
          <a:lstStyle/>
          <a:p>
            <a:r>
              <a:rPr lang="en" sz="2400" i="1" dirty="0">
                <a:latin typeface="Consolas" panose="020B0609020204030204" pitchFamily="49" charset="0"/>
                <a:ea typeface="Lato"/>
                <a:cs typeface="Lato"/>
                <a:sym typeface="Lato"/>
              </a:rPr>
              <a:t>t</a:t>
            </a:r>
            <a:r>
              <a:rPr lang="en" sz="2400" dirty="0">
                <a:latin typeface="Consolas" panose="020B0609020204030204" pitchFamily="49" charset="0"/>
                <a:ea typeface="Lato"/>
                <a:cs typeface="Lato"/>
                <a:sym typeface="Lato"/>
              </a:rPr>
              <a:t> = -1.818</a:t>
            </a:r>
            <a:endParaRPr sz="2400" dirty="0">
              <a:latin typeface="Consolas" panose="020B0609020204030204" pitchFamily="49" charset="0"/>
              <a:ea typeface="Lato"/>
              <a:cs typeface="Lato"/>
              <a:sym typeface="Lato"/>
            </a:endParaRPr>
          </a:p>
          <a:p>
            <a:r>
              <a:rPr lang="en" sz="2400" i="1" dirty="0">
                <a:latin typeface="Consolas" panose="020B0609020204030204" pitchFamily="49" charset="0"/>
                <a:ea typeface="Lato"/>
                <a:cs typeface="Lato"/>
                <a:sym typeface="Lato"/>
              </a:rPr>
              <a:t>p</a:t>
            </a:r>
            <a:r>
              <a:rPr lang="en" sz="2400" dirty="0">
                <a:latin typeface="Consolas" panose="020B0609020204030204" pitchFamily="49" charset="0"/>
                <a:ea typeface="Lato"/>
                <a:cs typeface="Lato"/>
                <a:sym typeface="Lato"/>
              </a:rPr>
              <a:t> =   .081</a:t>
            </a:r>
            <a:endParaRPr sz="2400" dirty="0">
              <a:latin typeface="Consolas" panose="020B0609020204030204" pitchFamily="49" charset="0"/>
              <a:ea typeface="Lato"/>
              <a:cs typeface="Lato"/>
              <a:sym typeface="Lato"/>
            </a:endParaRPr>
          </a:p>
        </p:txBody>
      </p:sp>
      <p:pic>
        <p:nvPicPr>
          <p:cNvPr id="8" name="Google Shape;571;p79">
            <a:extLst>
              <a:ext uri="{FF2B5EF4-FFF2-40B4-BE49-F238E27FC236}">
                <a16:creationId xmlns:a16="http://schemas.microsoft.com/office/drawing/2014/main" id="{58B99541-2FD5-46A1-9226-A466FB834901}"/>
              </a:ext>
            </a:extLst>
          </p:cNvPr>
          <p:cNvPicPr preferRelativeResize="0"/>
          <p:nvPr/>
        </p:nvPicPr>
        <p:blipFill>
          <a:blip r:embed="rId3">
            <a:alphaModFix/>
          </a:blip>
          <a:stretch>
            <a:fillRect/>
          </a:stretch>
        </p:blipFill>
        <p:spPr>
          <a:xfrm>
            <a:off x="6337540" y="2000251"/>
            <a:ext cx="3810574" cy="2228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5400D5-4F2F-448E-8707-56284A8D8202}"/>
              </a:ext>
            </a:extLst>
          </p:cNvPr>
          <p:cNvSpPr>
            <a:spLocks noGrp="1"/>
          </p:cNvSpPr>
          <p:nvPr>
            <p:ph type="title"/>
          </p:nvPr>
        </p:nvSpPr>
        <p:spPr/>
        <p:txBody>
          <a:bodyPr/>
          <a:lstStyle/>
          <a:p>
            <a:r>
              <a:rPr lang="en-US" dirty="0"/>
              <a:t>Build a cohesive set of concepts to connect over time</a:t>
            </a:r>
          </a:p>
        </p:txBody>
      </p:sp>
    </p:spTree>
    <p:extLst>
      <p:ext uri="{BB962C8B-B14F-4D97-AF65-F5344CB8AC3E}">
        <p14:creationId xmlns:p14="http://schemas.microsoft.com/office/powerpoint/2010/main" val="672106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4"/>
        <p:cNvGrpSpPr/>
        <p:nvPr/>
      </p:nvGrpSpPr>
      <p:grpSpPr>
        <a:xfrm>
          <a:off x="0" y="0"/>
          <a:ext cx="0" cy="0"/>
          <a:chOff x="0" y="0"/>
          <a:chExt cx="0" cy="0"/>
        </a:xfrm>
      </p:grpSpPr>
      <p:sp>
        <p:nvSpPr>
          <p:cNvPr id="505" name="Google Shape;505;p71"/>
          <p:cNvSpPr txBox="1">
            <a:spLocks noGrp="1"/>
          </p:cNvSpPr>
          <p:nvPr>
            <p:ph type="title"/>
          </p:nvPr>
        </p:nvSpPr>
        <p:spPr>
          <a:xfrm>
            <a:off x="867201" y="948150"/>
            <a:ext cx="3559800" cy="5114100"/>
          </a:xfrm>
          <a:prstGeom prst="rect">
            <a:avLst/>
          </a:prstGeom>
        </p:spPr>
        <p:txBody>
          <a:bodyPr spcFirstLastPara="1" vert="horz" wrap="square" lIns="91425" tIns="91425" rIns="91425" bIns="91425" rtlCol="0" anchor="ctr" anchorCtr="0">
            <a:noAutofit/>
          </a:bodyPr>
          <a:lstStyle/>
          <a:p>
            <a:pPr algn="r"/>
            <a:r>
              <a:rPr lang="en" sz="3600">
                <a:solidFill>
                  <a:schemeClr val="accent1"/>
                </a:solidFill>
              </a:rPr>
              <a:t>Doing Statistics in </a:t>
            </a:r>
            <a:r>
              <a:rPr lang="en" sz="3600" i="1">
                <a:solidFill>
                  <a:schemeClr val="accent1"/>
                </a:solidFill>
              </a:rPr>
              <a:t>The World</a:t>
            </a:r>
            <a:endParaRPr sz="2400" i="1">
              <a:solidFill>
                <a:schemeClr val="accent1"/>
              </a:solidFill>
            </a:endParaRPr>
          </a:p>
        </p:txBody>
      </p:sp>
      <p:cxnSp>
        <p:nvCxnSpPr>
          <p:cNvPr id="506" name="Google Shape;506;p71"/>
          <p:cNvCxnSpPr/>
          <p:nvPr/>
        </p:nvCxnSpPr>
        <p:spPr>
          <a:xfrm>
            <a:off x="4723900" y="1763400"/>
            <a:ext cx="0" cy="3483600"/>
          </a:xfrm>
          <a:prstGeom prst="straightConnector1">
            <a:avLst/>
          </a:prstGeom>
          <a:noFill/>
          <a:ln w="9525" cap="flat" cmpd="sng">
            <a:solidFill>
              <a:schemeClr val="dk2"/>
            </a:solidFill>
            <a:prstDash val="solid"/>
            <a:round/>
            <a:headEnd type="none" w="med" len="med"/>
            <a:tailEnd type="none" w="med" len="med"/>
          </a:ln>
        </p:spPr>
      </p:cxnSp>
      <p:pic>
        <p:nvPicPr>
          <p:cNvPr id="507" name="Google Shape;507;p71"/>
          <p:cNvPicPr preferRelativeResize="0"/>
          <p:nvPr/>
        </p:nvPicPr>
        <p:blipFill rotWithShape="1">
          <a:blip r:embed="rId3">
            <a:alphaModFix/>
          </a:blip>
          <a:srcRect/>
          <a:stretch/>
        </p:blipFill>
        <p:spPr>
          <a:xfrm>
            <a:off x="4905100" y="1611000"/>
            <a:ext cx="5641824" cy="3770274"/>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grpSp>
        <p:nvGrpSpPr>
          <p:cNvPr id="14" name="Group 13">
            <a:extLst>
              <a:ext uri="{FF2B5EF4-FFF2-40B4-BE49-F238E27FC236}">
                <a16:creationId xmlns:a16="http://schemas.microsoft.com/office/drawing/2014/main" id="{0BD1295E-400A-47C2-BF8C-5BD1D19462F6}"/>
              </a:ext>
            </a:extLst>
          </p:cNvPr>
          <p:cNvGrpSpPr/>
          <p:nvPr/>
        </p:nvGrpSpPr>
        <p:grpSpPr>
          <a:xfrm>
            <a:off x="6213638" y="1435495"/>
            <a:ext cx="3566160" cy="3566160"/>
            <a:chOff x="4689638" y="1283591"/>
            <a:chExt cx="3566160" cy="3566160"/>
          </a:xfrm>
        </p:grpSpPr>
        <p:sp>
          <p:nvSpPr>
            <p:cNvPr id="13" name="Oval 12">
              <a:extLst>
                <a:ext uri="{FF2B5EF4-FFF2-40B4-BE49-F238E27FC236}">
                  <a16:creationId xmlns:a16="http://schemas.microsoft.com/office/drawing/2014/main" id="{DFFA5C85-6C01-4B8A-A9C0-5B6DA827F372}"/>
                </a:ext>
              </a:extLst>
            </p:cNvPr>
            <p:cNvSpPr/>
            <p:nvPr/>
          </p:nvSpPr>
          <p:spPr>
            <a:xfrm>
              <a:off x="4689638" y="1283591"/>
              <a:ext cx="3566160" cy="3566160"/>
            </a:xfrm>
            <a:prstGeom prst="ellipse">
              <a:avLst/>
            </a:prstGeom>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543E7786-3B2E-45DF-B5ED-46E3297226DD}"/>
                </a:ext>
              </a:extLst>
            </p:cNvPr>
            <p:cNvSpPr/>
            <p:nvPr/>
          </p:nvSpPr>
          <p:spPr>
            <a:xfrm>
              <a:off x="4919472" y="1512304"/>
              <a:ext cx="3108960" cy="3108960"/>
            </a:xfrm>
            <a:prstGeom prst="ellipse">
              <a:avLst/>
            </a:prstGeom>
            <a:solidFill>
              <a:schemeClr val="bg2"/>
            </a:solidFill>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Freeform: Shape 7">
            <a:extLst>
              <a:ext uri="{FF2B5EF4-FFF2-40B4-BE49-F238E27FC236}">
                <a16:creationId xmlns:a16="http://schemas.microsoft.com/office/drawing/2014/main" id="{794FA7D7-3D8C-4374-AF9A-4D0B16163A8E}"/>
              </a:ext>
            </a:extLst>
          </p:cNvPr>
          <p:cNvSpPr/>
          <p:nvPr/>
        </p:nvSpPr>
        <p:spPr>
          <a:xfrm>
            <a:off x="6748548" y="1970405"/>
            <a:ext cx="2496343" cy="2496343"/>
          </a:xfrm>
          <a:custGeom>
            <a:avLst/>
            <a:gdLst>
              <a:gd name="connsiteX0" fmla="*/ 0 w 2496343"/>
              <a:gd name="connsiteY0" fmla="*/ 1248172 h 2496343"/>
              <a:gd name="connsiteX1" fmla="*/ 1248172 w 2496343"/>
              <a:gd name="connsiteY1" fmla="*/ 0 h 2496343"/>
              <a:gd name="connsiteX2" fmla="*/ 2496344 w 2496343"/>
              <a:gd name="connsiteY2" fmla="*/ 1248172 h 2496343"/>
              <a:gd name="connsiteX3" fmla="*/ 1248172 w 2496343"/>
              <a:gd name="connsiteY3" fmla="*/ 2496344 h 2496343"/>
              <a:gd name="connsiteX4" fmla="*/ 0 w 2496343"/>
              <a:gd name="connsiteY4" fmla="*/ 1248172 h 249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343" h="2496343">
                <a:moveTo>
                  <a:pt x="0" y="1248172"/>
                </a:moveTo>
                <a:cubicBezTo>
                  <a:pt x="0" y="558826"/>
                  <a:pt x="558826" y="0"/>
                  <a:pt x="1248172" y="0"/>
                </a:cubicBezTo>
                <a:cubicBezTo>
                  <a:pt x="1937518" y="0"/>
                  <a:pt x="2496344" y="558826"/>
                  <a:pt x="2496344" y="1248172"/>
                </a:cubicBezTo>
                <a:cubicBezTo>
                  <a:pt x="2496344" y="1937518"/>
                  <a:pt x="1937518" y="2496344"/>
                  <a:pt x="1248172" y="2496344"/>
                </a:cubicBezTo>
                <a:cubicBezTo>
                  <a:pt x="558826" y="2496344"/>
                  <a:pt x="0" y="1937518"/>
                  <a:pt x="0" y="1248172"/>
                </a:cubicBez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03681" tIns="403681" rIns="403681" bIns="403681" numCol="1" spcCol="1270" anchor="ctr" anchorCtr="0">
            <a:noAutofit/>
          </a:bodyPr>
          <a:lstStyle/>
          <a:p>
            <a:pPr algn="ctr" defTabSz="1333500">
              <a:lnSpc>
                <a:spcPct val="90000"/>
              </a:lnSpc>
              <a:spcBef>
                <a:spcPct val="0"/>
              </a:spcBef>
              <a:spcAft>
                <a:spcPct val="35000"/>
              </a:spcAft>
            </a:pPr>
            <a:r>
              <a:rPr lang="en-US" sz="2400" kern="1200" dirty="0"/>
              <a:t>Statistical Model</a:t>
            </a:r>
          </a:p>
        </p:txBody>
      </p:sp>
      <p:sp>
        <p:nvSpPr>
          <p:cNvPr id="519" name="Google Shape;519;p73"/>
          <p:cNvSpPr txBox="1">
            <a:spLocks noGrp="1"/>
          </p:cNvSpPr>
          <p:nvPr>
            <p:ph type="title"/>
          </p:nvPr>
        </p:nvSpPr>
        <p:spPr/>
        <p:txBody>
          <a:bodyPr/>
          <a:lstStyle/>
          <a:p>
            <a:pPr lvl="0"/>
            <a:r>
              <a:rPr lang="en-US" dirty="0"/>
              <a:t>Core Concepts</a:t>
            </a:r>
          </a:p>
        </p:txBody>
      </p:sp>
      <p:sp>
        <p:nvSpPr>
          <p:cNvPr id="4" name="Content Placeholder 3">
            <a:extLst>
              <a:ext uri="{FF2B5EF4-FFF2-40B4-BE49-F238E27FC236}">
                <a16:creationId xmlns:a16="http://schemas.microsoft.com/office/drawing/2014/main" id="{DBF6B443-0A81-449C-9E46-EADABF6357DB}"/>
              </a:ext>
            </a:extLst>
          </p:cNvPr>
          <p:cNvSpPr>
            <a:spLocks noGrp="1"/>
          </p:cNvSpPr>
          <p:nvPr>
            <p:ph sz="quarter" idx="13"/>
          </p:nvPr>
        </p:nvSpPr>
        <p:spPr>
          <a:xfrm>
            <a:off x="838200" y="1836738"/>
            <a:ext cx="7886700" cy="4330700"/>
          </a:xfrm>
        </p:spPr>
        <p:txBody>
          <a:bodyPr/>
          <a:lstStyle/>
          <a:p>
            <a:r>
              <a:rPr lang="en-US" dirty="0"/>
              <a:t>Statistical Model</a:t>
            </a:r>
          </a:p>
          <a:p>
            <a:r>
              <a:rPr lang="en-US" dirty="0"/>
              <a:t>Distribution Triad</a:t>
            </a:r>
          </a:p>
          <a:p>
            <a:r>
              <a:rPr lang="en-US" dirty="0"/>
              <a:t>Randomness</a:t>
            </a:r>
          </a:p>
        </p:txBody>
      </p:sp>
      <p:grpSp>
        <p:nvGrpSpPr>
          <p:cNvPr id="12" name="Group 11">
            <a:extLst>
              <a:ext uri="{FF2B5EF4-FFF2-40B4-BE49-F238E27FC236}">
                <a16:creationId xmlns:a16="http://schemas.microsoft.com/office/drawing/2014/main" id="{608DC664-A586-4D0A-805C-8A6BD73339E5}"/>
              </a:ext>
            </a:extLst>
          </p:cNvPr>
          <p:cNvGrpSpPr/>
          <p:nvPr/>
        </p:nvGrpSpPr>
        <p:grpSpPr>
          <a:xfrm>
            <a:off x="5548443" y="690562"/>
            <a:ext cx="4896551" cy="4510182"/>
            <a:chOff x="4016029" y="531201"/>
            <a:chExt cx="4896551" cy="4510182"/>
          </a:xfrm>
        </p:grpSpPr>
        <p:sp>
          <p:nvSpPr>
            <p:cNvPr id="9" name="Freeform: Shape 8">
              <a:extLst>
                <a:ext uri="{FF2B5EF4-FFF2-40B4-BE49-F238E27FC236}">
                  <a16:creationId xmlns:a16="http://schemas.microsoft.com/office/drawing/2014/main" id="{E16D8895-EAFA-4A18-98AB-9A9F8452879A}"/>
                </a:ext>
              </a:extLst>
            </p:cNvPr>
            <p:cNvSpPr/>
            <p:nvPr/>
          </p:nvSpPr>
          <p:spPr>
            <a:xfrm>
              <a:off x="5561442" y="531201"/>
              <a:ext cx="1828800" cy="1828800"/>
            </a:xfrm>
            <a:custGeom>
              <a:avLst/>
              <a:gdLst>
                <a:gd name="connsiteX0" fmla="*/ 0 w 1248171"/>
                <a:gd name="connsiteY0" fmla="*/ 624086 h 1248171"/>
                <a:gd name="connsiteX1" fmla="*/ 624086 w 1248171"/>
                <a:gd name="connsiteY1" fmla="*/ 0 h 1248171"/>
                <a:gd name="connsiteX2" fmla="*/ 1248172 w 1248171"/>
                <a:gd name="connsiteY2" fmla="*/ 624086 h 1248171"/>
                <a:gd name="connsiteX3" fmla="*/ 624086 w 1248171"/>
                <a:gd name="connsiteY3" fmla="*/ 1248172 h 1248171"/>
                <a:gd name="connsiteX4" fmla="*/ 0 w 1248171"/>
                <a:gd name="connsiteY4" fmla="*/ 624086 h 124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171" h="1248171">
                  <a:moveTo>
                    <a:pt x="0" y="624086"/>
                  </a:moveTo>
                  <a:cubicBezTo>
                    <a:pt x="0" y="279413"/>
                    <a:pt x="279413" y="0"/>
                    <a:pt x="624086" y="0"/>
                  </a:cubicBezTo>
                  <a:cubicBezTo>
                    <a:pt x="968759" y="0"/>
                    <a:pt x="1248172" y="279413"/>
                    <a:pt x="1248172" y="624086"/>
                  </a:cubicBezTo>
                  <a:cubicBezTo>
                    <a:pt x="1248172" y="968759"/>
                    <a:pt x="968759" y="1248172"/>
                    <a:pt x="624086" y="1248172"/>
                  </a:cubicBezTo>
                  <a:cubicBezTo>
                    <a:pt x="279413" y="1248172"/>
                    <a:pt x="0" y="968759"/>
                    <a:pt x="0" y="624086"/>
                  </a:cubicBez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198030" tIns="198030" rIns="198030" bIns="198030" numCol="1" spcCol="1270" anchor="ctr" anchorCtr="0">
              <a:noAutofit/>
            </a:bodyPr>
            <a:lstStyle/>
            <a:p>
              <a:pPr algn="ctr" defTabSz="533400">
                <a:lnSpc>
                  <a:spcPct val="90000"/>
                </a:lnSpc>
                <a:spcBef>
                  <a:spcPct val="0"/>
                </a:spcBef>
                <a:spcAft>
                  <a:spcPct val="35000"/>
                </a:spcAft>
              </a:pPr>
              <a:r>
                <a:rPr lang="en-US" sz="2000" kern="1200" dirty="0"/>
                <a:t>DGP Population</a:t>
              </a:r>
            </a:p>
          </p:txBody>
        </p:sp>
        <p:sp>
          <p:nvSpPr>
            <p:cNvPr id="10" name="Freeform: Shape 9">
              <a:extLst>
                <a:ext uri="{FF2B5EF4-FFF2-40B4-BE49-F238E27FC236}">
                  <a16:creationId xmlns:a16="http://schemas.microsoft.com/office/drawing/2014/main" id="{D90AA883-4CBB-473A-9FCF-0638C9A9088C}"/>
                </a:ext>
              </a:extLst>
            </p:cNvPr>
            <p:cNvSpPr/>
            <p:nvPr/>
          </p:nvSpPr>
          <p:spPr>
            <a:xfrm>
              <a:off x="7083780" y="3212583"/>
              <a:ext cx="1828800" cy="1828800"/>
            </a:xfrm>
            <a:custGeom>
              <a:avLst/>
              <a:gdLst>
                <a:gd name="connsiteX0" fmla="*/ 0 w 1248171"/>
                <a:gd name="connsiteY0" fmla="*/ 624086 h 1248171"/>
                <a:gd name="connsiteX1" fmla="*/ 624086 w 1248171"/>
                <a:gd name="connsiteY1" fmla="*/ 0 h 1248171"/>
                <a:gd name="connsiteX2" fmla="*/ 1248172 w 1248171"/>
                <a:gd name="connsiteY2" fmla="*/ 624086 h 1248171"/>
                <a:gd name="connsiteX3" fmla="*/ 624086 w 1248171"/>
                <a:gd name="connsiteY3" fmla="*/ 1248172 h 1248171"/>
                <a:gd name="connsiteX4" fmla="*/ 0 w 1248171"/>
                <a:gd name="connsiteY4" fmla="*/ 624086 h 124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171" h="1248171">
                  <a:moveTo>
                    <a:pt x="0" y="624086"/>
                  </a:moveTo>
                  <a:cubicBezTo>
                    <a:pt x="0" y="279413"/>
                    <a:pt x="279413" y="0"/>
                    <a:pt x="624086" y="0"/>
                  </a:cubicBezTo>
                  <a:cubicBezTo>
                    <a:pt x="968759" y="0"/>
                    <a:pt x="1248172" y="279413"/>
                    <a:pt x="1248172" y="624086"/>
                  </a:cubicBezTo>
                  <a:cubicBezTo>
                    <a:pt x="1248172" y="968759"/>
                    <a:pt x="968759" y="1248172"/>
                    <a:pt x="624086" y="1248172"/>
                  </a:cubicBezTo>
                  <a:cubicBezTo>
                    <a:pt x="279413" y="1248172"/>
                    <a:pt x="0" y="968759"/>
                    <a:pt x="0" y="624086"/>
                  </a:cubicBez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198030" tIns="198030" rIns="198030" bIns="198030" numCol="1" spcCol="1270" anchor="ctr" anchorCtr="0">
              <a:noAutofit/>
            </a:bodyPr>
            <a:lstStyle/>
            <a:p>
              <a:pPr algn="ctr" defTabSz="533400">
                <a:lnSpc>
                  <a:spcPct val="90000"/>
                </a:lnSpc>
                <a:spcBef>
                  <a:spcPct val="0"/>
                </a:spcBef>
                <a:spcAft>
                  <a:spcPct val="35000"/>
                </a:spcAft>
              </a:pPr>
              <a:r>
                <a:rPr lang="en-US" sz="2000" kern="1200" dirty="0"/>
                <a:t>Sampling Distribution</a:t>
              </a:r>
            </a:p>
          </p:txBody>
        </p:sp>
        <p:sp>
          <p:nvSpPr>
            <p:cNvPr id="11" name="Freeform: Shape 10">
              <a:extLst>
                <a:ext uri="{FF2B5EF4-FFF2-40B4-BE49-F238E27FC236}">
                  <a16:creationId xmlns:a16="http://schemas.microsoft.com/office/drawing/2014/main" id="{A6D7BF76-C2CF-42F5-9D6D-0D9985CA1E89}"/>
                </a:ext>
              </a:extLst>
            </p:cNvPr>
            <p:cNvSpPr/>
            <p:nvPr/>
          </p:nvSpPr>
          <p:spPr>
            <a:xfrm>
              <a:off x="4016029" y="3212583"/>
              <a:ext cx="1828800" cy="1828800"/>
            </a:xfrm>
            <a:custGeom>
              <a:avLst/>
              <a:gdLst>
                <a:gd name="connsiteX0" fmla="*/ 0 w 1248171"/>
                <a:gd name="connsiteY0" fmla="*/ 624086 h 1248171"/>
                <a:gd name="connsiteX1" fmla="*/ 624086 w 1248171"/>
                <a:gd name="connsiteY1" fmla="*/ 0 h 1248171"/>
                <a:gd name="connsiteX2" fmla="*/ 1248172 w 1248171"/>
                <a:gd name="connsiteY2" fmla="*/ 624086 h 1248171"/>
                <a:gd name="connsiteX3" fmla="*/ 624086 w 1248171"/>
                <a:gd name="connsiteY3" fmla="*/ 1248172 h 1248171"/>
                <a:gd name="connsiteX4" fmla="*/ 0 w 1248171"/>
                <a:gd name="connsiteY4" fmla="*/ 624086 h 124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171" h="1248171">
                  <a:moveTo>
                    <a:pt x="0" y="624086"/>
                  </a:moveTo>
                  <a:cubicBezTo>
                    <a:pt x="0" y="279413"/>
                    <a:pt x="279413" y="0"/>
                    <a:pt x="624086" y="0"/>
                  </a:cubicBezTo>
                  <a:cubicBezTo>
                    <a:pt x="968759" y="0"/>
                    <a:pt x="1248172" y="279413"/>
                    <a:pt x="1248172" y="624086"/>
                  </a:cubicBezTo>
                  <a:cubicBezTo>
                    <a:pt x="1248172" y="968759"/>
                    <a:pt x="968759" y="1248172"/>
                    <a:pt x="624086" y="1248172"/>
                  </a:cubicBezTo>
                  <a:cubicBezTo>
                    <a:pt x="279413" y="1248172"/>
                    <a:pt x="0" y="968759"/>
                    <a:pt x="0" y="624086"/>
                  </a:cubicBez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198030" tIns="198030" rIns="198030" bIns="198030" numCol="1" spcCol="1270" anchor="ctr" anchorCtr="0">
              <a:noAutofit/>
            </a:bodyPr>
            <a:lstStyle/>
            <a:p>
              <a:pPr algn="ctr" defTabSz="533400">
                <a:lnSpc>
                  <a:spcPct val="90000"/>
                </a:lnSpc>
                <a:spcBef>
                  <a:spcPct val="0"/>
                </a:spcBef>
                <a:spcAft>
                  <a:spcPct val="35000"/>
                </a:spcAft>
              </a:pPr>
              <a:r>
                <a:rPr lang="en-US" sz="2000" kern="1200" dirty="0"/>
                <a:t>Sample Data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B0B3-E1E1-4A1E-BDB8-D7022A097DD0}"/>
              </a:ext>
            </a:extLst>
          </p:cNvPr>
          <p:cNvSpPr>
            <a:spLocks noGrp="1"/>
          </p:cNvSpPr>
          <p:nvPr>
            <p:ph type="title"/>
          </p:nvPr>
        </p:nvSpPr>
        <p:spPr/>
        <p:txBody>
          <a:bodyPr/>
          <a:lstStyle/>
          <a:p>
            <a:r>
              <a:rPr lang="en-US" dirty="0"/>
              <a:t>DATA = MODEL + ERROR</a:t>
            </a:r>
          </a:p>
        </p:txBody>
      </p:sp>
    </p:spTree>
    <p:extLst>
      <p:ext uri="{BB962C8B-B14F-4D97-AF65-F5344CB8AC3E}">
        <p14:creationId xmlns:p14="http://schemas.microsoft.com/office/powerpoint/2010/main" val="1844254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755885D-AFCC-42AB-8922-01E2D01A76F3}"/>
              </a:ext>
            </a:extLst>
          </p:cNvPr>
          <p:cNvPicPr>
            <a:picLocks noChangeAspect="1"/>
          </p:cNvPicPr>
          <p:nvPr/>
        </p:nvPicPr>
        <p:blipFill>
          <a:blip r:embed="rId2"/>
          <a:stretch>
            <a:fillRect/>
          </a:stretch>
        </p:blipFill>
        <p:spPr>
          <a:xfrm>
            <a:off x="7498101" y="1235581"/>
            <a:ext cx="3809524" cy="1904762"/>
          </a:xfrm>
          <a:prstGeom prst="rect">
            <a:avLst/>
          </a:prstGeom>
        </p:spPr>
      </p:pic>
      <p:sp>
        <p:nvSpPr>
          <p:cNvPr id="11" name="Title 10">
            <a:extLst>
              <a:ext uri="{FF2B5EF4-FFF2-40B4-BE49-F238E27FC236}">
                <a16:creationId xmlns:a16="http://schemas.microsoft.com/office/drawing/2014/main" id="{720FABA3-8309-4C43-84D4-36C7E2D3E4D8}"/>
              </a:ext>
            </a:extLst>
          </p:cNvPr>
          <p:cNvSpPr>
            <a:spLocks noGrp="1"/>
          </p:cNvSpPr>
          <p:nvPr>
            <p:ph type="title"/>
          </p:nvPr>
        </p:nvSpPr>
        <p:spPr>
          <a:xfrm>
            <a:off x="487680" y="388381"/>
            <a:ext cx="11216640" cy="847200"/>
          </a:xfrm>
        </p:spPr>
        <p:txBody>
          <a:bodyPr/>
          <a:lstStyle/>
          <a:p>
            <a:r>
              <a:rPr lang="en-US" dirty="0"/>
              <a:t>Practice with Varying Representations</a:t>
            </a:r>
          </a:p>
        </p:txBody>
      </p:sp>
      <p:sp>
        <p:nvSpPr>
          <p:cNvPr id="15" name="Google Shape;543;p75">
            <a:extLst>
              <a:ext uri="{FF2B5EF4-FFF2-40B4-BE49-F238E27FC236}">
                <a16:creationId xmlns:a16="http://schemas.microsoft.com/office/drawing/2014/main" id="{3608FC75-A2A8-46B4-BFAD-C23F9ED5D540}"/>
              </a:ext>
            </a:extLst>
          </p:cNvPr>
          <p:cNvSpPr txBox="1"/>
          <p:nvPr/>
        </p:nvSpPr>
        <p:spPr>
          <a:xfrm>
            <a:off x="487680" y="4633827"/>
            <a:ext cx="6797040" cy="1736027"/>
          </a:xfrm>
          <a:prstGeom prst="rect">
            <a:avLst/>
          </a:prstGeom>
          <a:noFill/>
          <a:ln>
            <a:noFill/>
          </a:ln>
        </p:spPr>
        <p:txBody>
          <a:bodyPr spcFirstLastPara="1" wrap="square" lIns="91425" tIns="91425" rIns="91425" bIns="91425" anchor="t" anchorCtr="0">
            <a:noAutofit/>
          </a:bodyPr>
          <a:lstStyle/>
          <a:p>
            <a:pPr>
              <a:lnSpc>
                <a:spcPct val="114000"/>
              </a:lnSpc>
            </a:pPr>
            <a:r>
              <a:rPr lang="en" sz="1800" dirty="0">
                <a:latin typeface="Consolas" panose="020B0609020204030204" pitchFamily="49" charset="0"/>
                <a:ea typeface="Consolas"/>
                <a:cs typeface="Consolas"/>
                <a:sym typeface="Consolas"/>
              </a:rPr>
              <a:t>lm(Tip ~ Condition, data = TipExperiment)</a:t>
            </a:r>
          </a:p>
          <a:p>
            <a:pPr>
              <a:lnSpc>
                <a:spcPct val="114000"/>
              </a:lnSpc>
            </a:pPr>
            <a:r>
              <a:rPr lang="en" sz="1800" dirty="0">
                <a:latin typeface="Consolas" panose="020B0609020204030204" pitchFamily="49" charset="0"/>
                <a:ea typeface="Consolas"/>
                <a:cs typeface="Consolas"/>
                <a:sym typeface="Consolas"/>
              </a:rPr>
              <a:t>lm(Tip ~ NULL, data = TipExperiment)</a:t>
            </a:r>
          </a:p>
          <a:p>
            <a:pPr>
              <a:lnSpc>
                <a:spcPct val="114000"/>
              </a:lnSpc>
              <a:spcBef>
                <a:spcPts val="600"/>
              </a:spcBef>
            </a:pPr>
            <a:r>
              <a:rPr lang="en" sz="1800" dirty="0">
                <a:latin typeface="Consolas" panose="020B0609020204030204" pitchFamily="49" charset="0"/>
                <a:ea typeface="Consolas"/>
                <a:cs typeface="Consolas"/>
                <a:sym typeface="Consolas"/>
              </a:rPr>
              <a:t>gf_histogram(~Tip, data = TipExperiment) %&gt;%</a:t>
            </a:r>
          </a:p>
          <a:p>
            <a:pPr>
              <a:lnSpc>
                <a:spcPct val="114000"/>
              </a:lnSpc>
            </a:pPr>
            <a:r>
              <a:rPr lang="en" sz="1800" dirty="0">
                <a:latin typeface="Consolas" panose="020B0609020204030204" pitchFamily="49" charset="0"/>
                <a:ea typeface="Consolas"/>
                <a:cs typeface="Consolas"/>
                <a:sym typeface="Consolas"/>
              </a:rPr>
              <a:t>  gf_facet_grid(Condition ~ .)</a:t>
            </a:r>
          </a:p>
          <a:p>
            <a:pPr>
              <a:lnSpc>
                <a:spcPct val="114000"/>
              </a:lnSpc>
              <a:spcBef>
                <a:spcPts val="600"/>
              </a:spcBef>
            </a:pPr>
            <a:r>
              <a:rPr lang="en" sz="1800" dirty="0">
                <a:latin typeface="Consolas" panose="020B0609020204030204" pitchFamily="49" charset="0"/>
                <a:ea typeface="Consolas"/>
                <a:cs typeface="Consolas"/>
                <a:sym typeface="Consolas"/>
              </a:rPr>
              <a:t>gf_jitter(Tip ~ Condition, data = TipExperiment)</a:t>
            </a:r>
            <a:endParaRPr sz="1800" dirty="0">
              <a:latin typeface="Consolas" panose="020B0609020204030204" pitchFamily="49" charset="0"/>
              <a:ea typeface="Consolas"/>
              <a:cs typeface="Consolas"/>
              <a:sym typeface="Consolas"/>
            </a:endParaRPr>
          </a:p>
        </p:txBody>
      </p:sp>
      <p:sp>
        <p:nvSpPr>
          <p:cNvPr id="19" name="Title 1">
            <a:extLst>
              <a:ext uri="{FF2B5EF4-FFF2-40B4-BE49-F238E27FC236}">
                <a16:creationId xmlns:a16="http://schemas.microsoft.com/office/drawing/2014/main" id="{64E888D2-AB07-4375-8412-AEE4E4646828}"/>
              </a:ext>
            </a:extLst>
          </p:cNvPr>
          <p:cNvSpPr txBox="1">
            <a:spLocks/>
          </p:cNvSpPr>
          <p:nvPr/>
        </p:nvSpPr>
        <p:spPr>
          <a:xfrm>
            <a:off x="487680" y="1123005"/>
            <a:ext cx="5244464" cy="527403"/>
          </a:xfrm>
          <a:prstGeom prst="rect">
            <a:avLst/>
          </a:prstGeom>
        </p:spPr>
        <p:txBody>
          <a:bodyPr spcFirstLastPara="1" vert="horz" wrap="square" lIns="91425" tIns="91425" rIns="91425" bIns="91425" rtlCol="0" anchor="t" anchorCtr="0">
            <a:normAutofit fontScale="92500" lnSpcReduction="20000"/>
          </a:bodyPr>
          <a:lstStyle>
            <a:lvl1pPr lvl="0" algn="l" defTabSz="914400" rtl="0" eaLnBrk="1" latinLnBrk="0" hangingPunct="1">
              <a:lnSpc>
                <a:spcPct val="90000"/>
              </a:lnSpc>
              <a:spcBef>
                <a:spcPts val="0"/>
              </a:spcBef>
              <a:spcAft>
                <a:spcPts val="0"/>
              </a:spcAft>
              <a:buSzPts val="3000"/>
              <a:buNone/>
              <a:defRPr sz="3200" kern="1200">
                <a:solidFill>
                  <a:schemeClr val="tx1"/>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buClrTx/>
              <a:buFontTx/>
            </a:pPr>
            <a:r>
              <a:rPr lang="en-US" b="1" dirty="0"/>
              <a:t>DATA = MODEL + ERROR</a:t>
            </a:r>
          </a:p>
        </p:txBody>
      </p:sp>
      <p:sp>
        <p:nvSpPr>
          <p:cNvPr id="20" name="TextBox 19">
            <a:extLst>
              <a:ext uri="{FF2B5EF4-FFF2-40B4-BE49-F238E27FC236}">
                <a16:creationId xmlns:a16="http://schemas.microsoft.com/office/drawing/2014/main" id="{9E200DC4-DD8F-4CEF-BD95-578DCC662EFF}"/>
              </a:ext>
            </a:extLst>
          </p:cNvPr>
          <p:cNvSpPr txBox="1"/>
          <p:nvPr/>
        </p:nvSpPr>
        <p:spPr>
          <a:xfrm>
            <a:off x="487681" y="2159214"/>
            <a:ext cx="5244465" cy="760978"/>
          </a:xfrm>
          <a:prstGeom prst="rect">
            <a:avLst/>
          </a:prstGeom>
          <a:noFill/>
        </p:spPr>
        <p:txBody>
          <a:bodyPr wrap="square" rtlCol="0">
            <a:spAutoFit/>
          </a:bodyPr>
          <a:lstStyle/>
          <a:p>
            <a:pPr>
              <a:lnSpc>
                <a:spcPct val="114000"/>
              </a:lnSpc>
            </a:pPr>
            <a:r>
              <a:rPr lang="en-US" sz="2000" dirty="0">
                <a:solidFill>
                  <a:schemeClr val="tx2"/>
                </a:solidFill>
                <a:latin typeface="+mn-lt"/>
              </a:rPr>
              <a:t>Tips = Quality of Service + other stuff</a:t>
            </a:r>
          </a:p>
          <a:p>
            <a:pPr>
              <a:lnSpc>
                <a:spcPct val="114000"/>
              </a:lnSpc>
            </a:pPr>
            <a:r>
              <a:rPr lang="en-US" sz="2000" dirty="0">
                <a:solidFill>
                  <a:schemeClr val="tx2"/>
                </a:solidFill>
                <a:latin typeface="+mn-lt"/>
              </a:rPr>
              <a:t>Tips = other stuff</a:t>
            </a:r>
          </a:p>
        </p:txBody>
      </p:sp>
      <p:grpSp>
        <p:nvGrpSpPr>
          <p:cNvPr id="24" name="Group 23">
            <a:extLst>
              <a:ext uri="{FF2B5EF4-FFF2-40B4-BE49-F238E27FC236}">
                <a16:creationId xmlns:a16="http://schemas.microsoft.com/office/drawing/2014/main" id="{B83776C1-7555-4320-8F5F-86E921092FCB}"/>
              </a:ext>
            </a:extLst>
          </p:cNvPr>
          <p:cNvGrpSpPr/>
          <p:nvPr/>
        </p:nvGrpSpPr>
        <p:grpSpPr>
          <a:xfrm>
            <a:off x="487680" y="3429000"/>
            <a:ext cx="2796540" cy="823721"/>
            <a:chOff x="365759" y="3583288"/>
            <a:chExt cx="2796540" cy="823721"/>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1D12D2-FBCD-4ACE-9020-E0FCD4E12B93}"/>
                    </a:ext>
                  </a:extLst>
                </p:cNvPr>
                <p:cNvSpPr txBox="1"/>
                <p:nvPr/>
              </p:nvSpPr>
              <p:spPr>
                <a:xfrm>
                  <a:off x="365759" y="3583288"/>
                  <a:ext cx="27965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𝑌</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1</m:t>
                            </m:r>
                          </m:sub>
                        </m:s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𝑋</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𝜖</m:t>
                            </m:r>
                          </m:e>
                          <m:sub>
                            <m:r>
                              <a:rPr lang="en-US" sz="2400" i="1">
                                <a:solidFill>
                                  <a:schemeClr val="tx1"/>
                                </a:solidFill>
                                <a:latin typeface="Cambria Math" panose="02040503050406030204" pitchFamily="18" charset="0"/>
                                <a:ea typeface="Cambria Math" panose="02040503050406030204" pitchFamily="18" charset="0"/>
                              </a:rPr>
                              <m:t>𝑖</m:t>
                            </m:r>
                          </m:sub>
                        </m:sSub>
                      </m:oMath>
                    </m:oMathPara>
                  </a14:m>
                  <a:endParaRPr lang="en-US" sz="2400" dirty="0">
                    <a:solidFill>
                      <a:schemeClr val="tx1"/>
                    </a:solidFill>
                    <a:latin typeface="+mn-lt"/>
                  </a:endParaRPr>
                </a:p>
              </p:txBody>
            </p:sp>
          </mc:Choice>
          <mc:Fallback xmlns="">
            <p:sp>
              <p:nvSpPr>
                <p:cNvPr id="21" name="TextBox 20">
                  <a:extLst>
                    <a:ext uri="{FF2B5EF4-FFF2-40B4-BE49-F238E27FC236}">
                      <a16:creationId xmlns:a16="http://schemas.microsoft.com/office/drawing/2014/main" id="{0B1D12D2-FBCD-4ACE-9020-E0FCD4E12B93}"/>
                    </a:ext>
                  </a:extLst>
                </p:cNvPr>
                <p:cNvSpPr txBox="1">
                  <a:spLocks noRot="1" noChangeAspect="1" noMove="1" noResize="1" noEditPoints="1" noAdjustHandles="1" noChangeArrowheads="1" noChangeShapeType="1" noTextEdit="1"/>
                </p:cNvSpPr>
                <p:nvPr/>
              </p:nvSpPr>
              <p:spPr>
                <a:xfrm>
                  <a:off x="365759" y="3583288"/>
                  <a:ext cx="2796540" cy="461665"/>
                </a:xfrm>
                <a:prstGeom prst="rect">
                  <a:avLst/>
                </a:prstGeom>
                <a:blipFill>
                  <a:blip r:embed="rId3"/>
                  <a:stretch>
                    <a:fillRect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2538EA-67C5-41EC-9A81-8F3A871CAB6E}"/>
                    </a:ext>
                  </a:extLst>
                </p:cNvPr>
                <p:cNvSpPr txBox="1"/>
                <p:nvPr/>
              </p:nvSpPr>
              <p:spPr>
                <a:xfrm>
                  <a:off x="365760" y="3945344"/>
                  <a:ext cx="17868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𝑌</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𝜖</m:t>
                            </m:r>
                          </m:e>
                          <m:sub>
                            <m:r>
                              <a:rPr lang="en-US" sz="2400" i="1">
                                <a:solidFill>
                                  <a:schemeClr val="tx1"/>
                                </a:solidFill>
                                <a:latin typeface="Cambria Math" panose="02040503050406030204" pitchFamily="18" charset="0"/>
                                <a:ea typeface="Cambria Math" panose="02040503050406030204" pitchFamily="18" charset="0"/>
                              </a:rPr>
                              <m:t>𝑖</m:t>
                            </m:r>
                          </m:sub>
                        </m:sSub>
                      </m:oMath>
                    </m:oMathPara>
                  </a14:m>
                  <a:endParaRPr lang="en-US" sz="2400" dirty="0">
                    <a:solidFill>
                      <a:schemeClr val="tx1"/>
                    </a:solidFill>
                    <a:latin typeface="+mn-lt"/>
                  </a:endParaRPr>
                </a:p>
              </p:txBody>
            </p:sp>
          </mc:Choice>
          <mc:Fallback xmlns="">
            <p:sp>
              <p:nvSpPr>
                <p:cNvPr id="23" name="TextBox 22">
                  <a:extLst>
                    <a:ext uri="{FF2B5EF4-FFF2-40B4-BE49-F238E27FC236}">
                      <a16:creationId xmlns:a16="http://schemas.microsoft.com/office/drawing/2014/main" id="{982538EA-67C5-41EC-9A81-8F3A871CAB6E}"/>
                    </a:ext>
                  </a:extLst>
                </p:cNvPr>
                <p:cNvSpPr txBox="1">
                  <a:spLocks noRot="1" noChangeAspect="1" noMove="1" noResize="1" noEditPoints="1" noAdjustHandles="1" noChangeArrowheads="1" noChangeShapeType="1" noTextEdit="1"/>
                </p:cNvSpPr>
                <p:nvPr/>
              </p:nvSpPr>
              <p:spPr>
                <a:xfrm>
                  <a:off x="365760" y="3945344"/>
                  <a:ext cx="1786890" cy="461665"/>
                </a:xfrm>
                <a:prstGeom prst="rect">
                  <a:avLst/>
                </a:prstGeom>
                <a:blipFill>
                  <a:blip r:embed="rId4"/>
                  <a:stretch>
                    <a:fillRect l="-683" b="-19737"/>
                  </a:stretch>
                </a:blipFill>
              </p:spPr>
              <p:txBody>
                <a:bodyPr/>
                <a:lstStyle/>
                <a:p>
                  <a:r>
                    <a:rPr lang="en-US">
                      <a:noFill/>
                    </a:rPr>
                    <a:t> </a:t>
                  </a:r>
                </a:p>
              </p:txBody>
            </p:sp>
          </mc:Fallback>
        </mc:AlternateContent>
      </p:grpSp>
      <p:pic>
        <p:nvPicPr>
          <p:cNvPr id="30" name="Google Shape;595;p82">
            <a:extLst>
              <a:ext uri="{FF2B5EF4-FFF2-40B4-BE49-F238E27FC236}">
                <a16:creationId xmlns:a16="http://schemas.microsoft.com/office/drawing/2014/main" id="{AA600CE5-A1A3-4FEE-BB6C-D0B4293795FB}"/>
              </a:ext>
            </a:extLst>
          </p:cNvPr>
          <p:cNvPicPr preferRelativeResize="0"/>
          <p:nvPr/>
        </p:nvPicPr>
        <p:blipFill>
          <a:blip r:embed="rId5">
            <a:alphaModFix/>
          </a:blip>
          <a:stretch>
            <a:fillRect/>
          </a:stretch>
        </p:blipFill>
        <p:spPr>
          <a:xfrm>
            <a:off x="7498101" y="4157354"/>
            <a:ext cx="3023214" cy="1884803"/>
          </a:xfrm>
          <a:prstGeom prst="rect">
            <a:avLst/>
          </a:prstGeom>
          <a:noFill/>
          <a:ln w="9525" cap="flat" cmpd="sng">
            <a:noFill/>
            <a:prstDash val="solid"/>
            <a:round/>
            <a:headEnd type="none" w="sm" len="sm"/>
            <a:tailEnd type="none" w="sm" len="sm"/>
          </a:ln>
        </p:spPr>
      </p:pic>
    </p:spTree>
    <p:extLst>
      <p:ext uri="{BB962C8B-B14F-4D97-AF65-F5344CB8AC3E}">
        <p14:creationId xmlns:p14="http://schemas.microsoft.com/office/powerpoint/2010/main" val="414869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9"/>
          <p:cNvSpPr txBox="1">
            <a:spLocks noGrp="1"/>
          </p:cNvSpPr>
          <p:nvPr>
            <p:ph type="title"/>
          </p:nvPr>
        </p:nvSpPr>
        <p:spPr/>
        <p:txBody>
          <a:bodyPr/>
          <a:lstStyle/>
          <a:p>
            <a:pPr lvl="0"/>
            <a:r>
              <a:rPr lang="en-US" dirty="0"/>
              <a:t>A Fully Instrumented Interactive Textbook</a:t>
            </a:r>
          </a:p>
        </p:txBody>
      </p:sp>
      <p:pic>
        <p:nvPicPr>
          <p:cNvPr id="289" name="Google Shape;289;p49"/>
          <p:cNvPicPr preferRelativeResize="0"/>
          <p:nvPr/>
        </p:nvPicPr>
        <p:blipFill rotWithShape="1">
          <a:blip r:embed="rId3">
            <a:alphaModFix/>
          </a:blip>
          <a:srcRect/>
          <a:stretch/>
        </p:blipFill>
        <p:spPr>
          <a:xfrm>
            <a:off x="2029975" y="1495230"/>
            <a:ext cx="4066032" cy="2796613"/>
          </a:xfrm>
          <a:prstGeom prst="rect">
            <a:avLst/>
          </a:prstGeom>
          <a:noFill/>
          <a:ln w="9525" cap="flat" cmpd="sng">
            <a:solidFill>
              <a:schemeClr val="accent1"/>
            </a:solidFill>
            <a:prstDash val="solid"/>
            <a:round/>
            <a:headEnd type="none" w="sm" len="sm"/>
            <a:tailEnd type="none" w="sm" len="sm"/>
          </a:ln>
        </p:spPr>
      </p:pic>
      <p:pic>
        <p:nvPicPr>
          <p:cNvPr id="290" name="Google Shape;290;p49"/>
          <p:cNvPicPr preferRelativeResize="0"/>
          <p:nvPr/>
        </p:nvPicPr>
        <p:blipFill rotWithShape="1">
          <a:blip r:embed="rId4">
            <a:alphaModFix/>
          </a:blip>
          <a:srcRect t="13733"/>
          <a:stretch/>
        </p:blipFill>
        <p:spPr>
          <a:xfrm>
            <a:off x="5027486" y="3020859"/>
            <a:ext cx="5361404" cy="3585697"/>
          </a:xfrm>
          <a:prstGeom prst="rect">
            <a:avLst/>
          </a:prstGeom>
          <a:noFill/>
          <a:ln w="9525" cap="flat" cmpd="sng">
            <a:solidFill>
              <a:schemeClr val="accent1"/>
            </a:solidFill>
            <a:prstDash val="solid"/>
            <a:round/>
            <a:headEnd type="none" w="sm" len="sm"/>
            <a:tailEnd type="none" w="sm" len="sm"/>
          </a:ln>
        </p:spPr>
      </p:pic>
      <p:sp>
        <p:nvSpPr>
          <p:cNvPr id="291" name="Google Shape;291;p49"/>
          <p:cNvSpPr txBox="1"/>
          <p:nvPr/>
        </p:nvSpPr>
        <p:spPr>
          <a:xfrm>
            <a:off x="1727200" y="4399071"/>
            <a:ext cx="3071700" cy="2000700"/>
          </a:xfrm>
          <a:prstGeom prst="rect">
            <a:avLst/>
          </a:prstGeom>
          <a:noFill/>
          <a:ln>
            <a:noFill/>
          </a:ln>
        </p:spPr>
        <p:txBody>
          <a:bodyPr spcFirstLastPara="1" wrap="square" lIns="91425" tIns="45700" rIns="91425" bIns="45700" anchor="t" anchorCtr="0">
            <a:noAutofit/>
          </a:bodyPr>
          <a:lstStyle/>
          <a:p>
            <a:pPr algn="r"/>
            <a:r>
              <a:rPr lang="en" sz="2200" b="1" dirty="0">
                <a:solidFill>
                  <a:schemeClr val="accent1"/>
                </a:solidFill>
                <a:latin typeface="Libre Franklin"/>
                <a:ea typeface="Libre Franklin"/>
                <a:cs typeface="Libre Franklin"/>
                <a:sym typeface="Libre Franklin"/>
              </a:rPr>
              <a:t>Pages interleave components (narrative, video, R exercises, questions)</a:t>
            </a:r>
            <a:endParaRPr b="1" dirty="0"/>
          </a:p>
        </p:txBody>
      </p:sp>
      <p:sp>
        <p:nvSpPr>
          <p:cNvPr id="292" name="Google Shape;292;p49"/>
          <p:cNvSpPr txBox="1"/>
          <p:nvPr/>
        </p:nvSpPr>
        <p:spPr>
          <a:xfrm>
            <a:off x="6388700" y="1949721"/>
            <a:ext cx="4000200" cy="1083000"/>
          </a:xfrm>
          <a:prstGeom prst="rect">
            <a:avLst/>
          </a:prstGeom>
          <a:noFill/>
          <a:ln>
            <a:noFill/>
          </a:ln>
        </p:spPr>
        <p:txBody>
          <a:bodyPr spcFirstLastPara="1" wrap="square" lIns="91425" tIns="45700" rIns="91425" bIns="45700" anchor="t" anchorCtr="0">
            <a:noAutofit/>
          </a:bodyPr>
          <a:lstStyle/>
          <a:p>
            <a:r>
              <a:rPr lang="en" sz="2800" b="1" dirty="0">
                <a:solidFill>
                  <a:schemeClr val="accent1"/>
                </a:solidFill>
                <a:latin typeface="Libre Franklin"/>
                <a:ea typeface="Libre Franklin"/>
                <a:cs typeface="Libre Franklin"/>
                <a:sym typeface="Libre Franklin"/>
              </a:rPr>
              <a:t>1200+ formative assessments</a:t>
            </a:r>
            <a:endParaRPr b="1" dirty="0">
              <a:solidFill>
                <a:schemeClr val="accent1"/>
              </a:solidFill>
            </a:endParaRPr>
          </a:p>
        </p:txBody>
      </p:sp>
    </p:spTree>
    <p:extLst>
      <p:ext uri="{BB962C8B-B14F-4D97-AF65-F5344CB8AC3E}">
        <p14:creationId xmlns:p14="http://schemas.microsoft.com/office/powerpoint/2010/main" val="3655544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0"/>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a:t>Explore Variation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2"/>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
              <a:t>Connecting Representations</a:t>
            </a:r>
            <a:endParaRPr/>
          </a:p>
        </p:txBody>
      </p:sp>
      <p:pic>
        <p:nvPicPr>
          <p:cNvPr id="594" name="Google Shape;594;p82"/>
          <p:cNvPicPr preferRelativeResize="0"/>
          <p:nvPr/>
        </p:nvPicPr>
        <p:blipFill>
          <a:blip r:embed="rId3">
            <a:alphaModFix/>
          </a:blip>
          <a:stretch>
            <a:fillRect/>
          </a:stretch>
        </p:blipFill>
        <p:spPr>
          <a:xfrm>
            <a:off x="2216801" y="4120435"/>
            <a:ext cx="3686151" cy="2284850"/>
          </a:xfrm>
          <a:prstGeom prst="rect">
            <a:avLst/>
          </a:prstGeom>
          <a:noFill/>
          <a:ln w="9525" cap="flat" cmpd="sng">
            <a:solidFill>
              <a:schemeClr val="dk2"/>
            </a:solidFill>
            <a:prstDash val="solid"/>
            <a:round/>
            <a:headEnd type="none" w="sm" len="sm"/>
            <a:tailEnd type="none" w="sm" len="sm"/>
          </a:ln>
        </p:spPr>
      </p:pic>
      <p:pic>
        <p:nvPicPr>
          <p:cNvPr id="595" name="Google Shape;595;p82"/>
          <p:cNvPicPr preferRelativeResize="0"/>
          <p:nvPr/>
        </p:nvPicPr>
        <p:blipFill>
          <a:blip r:embed="rId4">
            <a:alphaModFix/>
          </a:blip>
          <a:stretch>
            <a:fillRect/>
          </a:stretch>
        </p:blipFill>
        <p:spPr>
          <a:xfrm>
            <a:off x="1891255" y="1526971"/>
            <a:ext cx="4011699" cy="2468166"/>
          </a:xfrm>
          <a:prstGeom prst="rect">
            <a:avLst/>
          </a:prstGeom>
          <a:noFill/>
          <a:ln w="9525" cap="flat" cmpd="sng">
            <a:solidFill>
              <a:schemeClr val="dk2"/>
            </a:solidFill>
            <a:prstDash val="solid"/>
            <a:round/>
            <a:headEnd type="none" w="sm" len="sm"/>
            <a:tailEnd type="none" w="sm" len="sm"/>
          </a:ln>
        </p:spPr>
      </p:pic>
      <p:pic>
        <p:nvPicPr>
          <p:cNvPr id="596" name="Google Shape;596;p82"/>
          <p:cNvPicPr preferRelativeResize="0"/>
          <p:nvPr/>
        </p:nvPicPr>
        <p:blipFill>
          <a:blip r:embed="rId5">
            <a:alphaModFix/>
          </a:blip>
          <a:stretch>
            <a:fillRect/>
          </a:stretch>
        </p:blipFill>
        <p:spPr>
          <a:xfrm>
            <a:off x="6003516" y="1276476"/>
            <a:ext cx="3468435" cy="2468175"/>
          </a:xfrm>
          <a:prstGeom prst="rect">
            <a:avLst/>
          </a:prstGeom>
          <a:noFill/>
          <a:ln w="9525" cap="flat" cmpd="sng">
            <a:solidFill>
              <a:schemeClr val="dk2"/>
            </a:solidFill>
            <a:prstDash val="solid"/>
            <a:round/>
            <a:headEnd type="none" w="sm" len="sm"/>
            <a:tailEnd type="none" w="sm" len="sm"/>
          </a:ln>
        </p:spPr>
      </p:pic>
      <p:pic>
        <p:nvPicPr>
          <p:cNvPr id="597" name="Google Shape;597;p82"/>
          <p:cNvPicPr preferRelativeResize="0"/>
          <p:nvPr/>
        </p:nvPicPr>
        <p:blipFill>
          <a:blip r:embed="rId6">
            <a:alphaModFix/>
          </a:blip>
          <a:stretch>
            <a:fillRect/>
          </a:stretch>
        </p:blipFill>
        <p:spPr>
          <a:xfrm>
            <a:off x="6003526" y="3884025"/>
            <a:ext cx="3585699" cy="2199850"/>
          </a:xfrm>
          <a:prstGeom prst="rect">
            <a:avLst/>
          </a:prstGeom>
          <a:noFill/>
          <a:ln w="9525" cap="flat" cmpd="sng">
            <a:solidFill>
              <a:schemeClr val="dk2"/>
            </a:solidFill>
            <a:prstDash val="solid"/>
            <a:round/>
            <a:headEnd type="none" w="sm" len="sm"/>
            <a:tailEnd type="none" w="sm" len="sm"/>
          </a:ln>
        </p:spPr>
      </p:pic>
      <p:cxnSp>
        <p:nvCxnSpPr>
          <p:cNvPr id="598" name="Google Shape;598;p82"/>
          <p:cNvCxnSpPr>
            <a:stCxn id="599" idx="1"/>
          </p:cNvCxnSpPr>
          <p:nvPr/>
        </p:nvCxnSpPr>
        <p:spPr>
          <a:xfrm flipH="1">
            <a:off x="4141025" y="1867600"/>
            <a:ext cx="1993800" cy="490800"/>
          </a:xfrm>
          <a:prstGeom prst="straightConnector1">
            <a:avLst/>
          </a:prstGeom>
          <a:noFill/>
          <a:ln w="28575" cap="flat" cmpd="sng">
            <a:solidFill>
              <a:schemeClr val="accent4"/>
            </a:solidFill>
            <a:prstDash val="solid"/>
            <a:round/>
            <a:headEnd type="none" w="med" len="med"/>
            <a:tailEnd type="triangle" w="med" len="med"/>
          </a:ln>
        </p:spPr>
      </p:cxnSp>
      <p:cxnSp>
        <p:nvCxnSpPr>
          <p:cNvPr id="600" name="Google Shape;600;p82"/>
          <p:cNvCxnSpPr>
            <a:stCxn id="599" idx="1"/>
          </p:cNvCxnSpPr>
          <p:nvPr/>
        </p:nvCxnSpPr>
        <p:spPr>
          <a:xfrm>
            <a:off x="6134825" y="1867600"/>
            <a:ext cx="1079700" cy="2906700"/>
          </a:xfrm>
          <a:prstGeom prst="straightConnector1">
            <a:avLst/>
          </a:prstGeom>
          <a:noFill/>
          <a:ln w="28575" cap="flat" cmpd="sng">
            <a:solidFill>
              <a:schemeClr val="accent4"/>
            </a:solidFill>
            <a:prstDash val="solid"/>
            <a:round/>
            <a:headEnd type="none" w="med" len="med"/>
            <a:tailEnd type="triangle" w="med" len="med"/>
          </a:ln>
        </p:spPr>
      </p:cxnSp>
      <p:sp>
        <p:nvSpPr>
          <p:cNvPr id="599" name="Google Shape;599;p82"/>
          <p:cNvSpPr/>
          <p:nvPr/>
        </p:nvSpPr>
        <p:spPr>
          <a:xfrm>
            <a:off x="6134825" y="1701850"/>
            <a:ext cx="2910300" cy="331500"/>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dirty="0">
              <a:latin typeface="+mn-lt"/>
            </a:endParaRPr>
          </a:p>
        </p:txBody>
      </p:sp>
      <p:cxnSp>
        <p:nvCxnSpPr>
          <p:cNvPr id="601" name="Google Shape;601;p82"/>
          <p:cNvCxnSpPr/>
          <p:nvPr/>
        </p:nvCxnSpPr>
        <p:spPr>
          <a:xfrm rot="10800000">
            <a:off x="4181125" y="2408775"/>
            <a:ext cx="2974200" cy="2367900"/>
          </a:xfrm>
          <a:prstGeom prst="straightConnector1">
            <a:avLst/>
          </a:prstGeom>
          <a:noFill/>
          <a:ln w="28575" cap="flat" cmpd="sng">
            <a:solidFill>
              <a:schemeClr val="accent4"/>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01"/>
                                        </p:tgtEl>
                                        <p:attrNameLst>
                                          <p:attrName>style.visibility</p:attrName>
                                        </p:attrNameLst>
                                      </p:cBhvr>
                                      <p:to>
                                        <p:strVal val="visible"/>
                                      </p:to>
                                    </p:set>
                                    <p:animEffect transition="in" filter="fade">
                                      <p:cBhvr>
                                        <p:cTn id="19" dur="1"/>
                                        <p:tgtEl>
                                          <p:spTgt spid="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4225D6-DD32-4864-AC95-61729EEF4728}"/>
              </a:ext>
            </a:extLst>
          </p:cNvPr>
          <p:cNvSpPr>
            <a:spLocks noGrp="1"/>
          </p:cNvSpPr>
          <p:nvPr>
            <p:ph type="title"/>
          </p:nvPr>
        </p:nvSpPr>
        <p:spPr>
          <a:xfrm>
            <a:off x="2158220" y="1143000"/>
            <a:ext cx="3696241" cy="4572000"/>
          </a:xfrm>
        </p:spPr>
        <p:txBody>
          <a:bodyPr/>
          <a:lstStyle/>
          <a:p>
            <a:r>
              <a:rPr lang="en-US" dirty="0"/>
              <a:t>What is </a:t>
            </a:r>
            <a:r>
              <a:rPr lang="en-US" i="1" dirty="0"/>
              <a:t>learning</a:t>
            </a:r>
            <a:r>
              <a:rPr lang="en-US" dirty="0"/>
              <a:t> in education?</a:t>
            </a:r>
          </a:p>
        </p:txBody>
      </p:sp>
      <p:sp>
        <p:nvSpPr>
          <p:cNvPr id="4" name="Text Placeholder 3">
            <a:extLst>
              <a:ext uri="{FF2B5EF4-FFF2-40B4-BE49-F238E27FC236}">
                <a16:creationId xmlns:a16="http://schemas.microsoft.com/office/drawing/2014/main" id="{42E5BA62-33A4-4982-A713-99EC25466358}"/>
              </a:ext>
            </a:extLst>
          </p:cNvPr>
          <p:cNvSpPr>
            <a:spLocks noGrp="1"/>
          </p:cNvSpPr>
          <p:nvPr>
            <p:ph type="body" idx="1"/>
          </p:nvPr>
        </p:nvSpPr>
        <p:spPr/>
        <p:txBody>
          <a:bodyPr/>
          <a:lstStyle/>
          <a:p>
            <a:r>
              <a:rPr lang="en-US" dirty="0"/>
              <a:t>Your preparation for the real world is not in the answers you’ve learned, but in the questions you’ve learned how to ask yourself. </a:t>
            </a:r>
          </a:p>
          <a:p>
            <a:endParaRPr lang="en-US" i="1" dirty="0"/>
          </a:p>
          <a:p>
            <a:r>
              <a:rPr lang="en-US" i="1" dirty="0"/>
              <a:t>-Bill Waterson</a:t>
            </a:r>
          </a:p>
        </p:txBody>
      </p:sp>
    </p:spTree>
    <p:extLst>
      <p:ext uri="{BB962C8B-B14F-4D97-AF65-F5344CB8AC3E}">
        <p14:creationId xmlns:p14="http://schemas.microsoft.com/office/powerpoint/2010/main" val="2727852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606"/>
        <p:cNvGrpSpPr/>
        <p:nvPr/>
      </p:nvGrpSpPr>
      <p:grpSpPr>
        <a:xfrm>
          <a:off x="0" y="0"/>
          <a:ext cx="0" cy="0"/>
          <a:chOff x="0" y="0"/>
          <a:chExt cx="0" cy="0"/>
        </a:xfrm>
      </p:grpSpPr>
      <p:sp>
        <p:nvSpPr>
          <p:cNvPr id="607" name="Google Shape;607;p83"/>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 dirty="0"/>
              <a:t>Connecting Representations</a:t>
            </a:r>
            <a:endParaRPr dirty="0"/>
          </a:p>
        </p:txBody>
      </p:sp>
      <p:pic>
        <p:nvPicPr>
          <p:cNvPr id="608" name="Google Shape;608;p83"/>
          <p:cNvPicPr preferRelativeResize="0"/>
          <p:nvPr/>
        </p:nvPicPr>
        <p:blipFill>
          <a:blip r:embed="rId3">
            <a:alphaModFix/>
          </a:blip>
          <a:stretch>
            <a:fillRect/>
          </a:stretch>
        </p:blipFill>
        <p:spPr>
          <a:xfrm>
            <a:off x="2216801" y="4120435"/>
            <a:ext cx="3686151" cy="2284850"/>
          </a:xfrm>
          <a:prstGeom prst="rect">
            <a:avLst/>
          </a:prstGeom>
          <a:noFill/>
          <a:ln w="9525" cap="flat" cmpd="sng">
            <a:solidFill>
              <a:schemeClr val="dk2"/>
            </a:solidFill>
            <a:prstDash val="solid"/>
            <a:round/>
            <a:headEnd type="none" w="sm" len="sm"/>
            <a:tailEnd type="none" w="sm" len="sm"/>
          </a:ln>
        </p:spPr>
      </p:pic>
      <p:pic>
        <p:nvPicPr>
          <p:cNvPr id="609" name="Google Shape;609;p83"/>
          <p:cNvPicPr preferRelativeResize="0"/>
          <p:nvPr/>
        </p:nvPicPr>
        <p:blipFill>
          <a:blip r:embed="rId4">
            <a:alphaModFix/>
          </a:blip>
          <a:stretch>
            <a:fillRect/>
          </a:stretch>
        </p:blipFill>
        <p:spPr>
          <a:xfrm>
            <a:off x="1891255" y="1526971"/>
            <a:ext cx="4011699" cy="2468166"/>
          </a:xfrm>
          <a:prstGeom prst="rect">
            <a:avLst/>
          </a:prstGeom>
          <a:noFill/>
          <a:ln w="9525" cap="flat" cmpd="sng">
            <a:solidFill>
              <a:schemeClr val="dk2"/>
            </a:solidFill>
            <a:prstDash val="solid"/>
            <a:round/>
            <a:headEnd type="none" w="sm" len="sm"/>
            <a:tailEnd type="none" w="sm" len="sm"/>
          </a:ln>
        </p:spPr>
      </p:pic>
      <p:pic>
        <p:nvPicPr>
          <p:cNvPr id="610" name="Google Shape;610;p83"/>
          <p:cNvPicPr preferRelativeResize="0"/>
          <p:nvPr/>
        </p:nvPicPr>
        <p:blipFill>
          <a:blip r:embed="rId5">
            <a:alphaModFix/>
          </a:blip>
          <a:stretch>
            <a:fillRect/>
          </a:stretch>
        </p:blipFill>
        <p:spPr>
          <a:xfrm>
            <a:off x="6003516" y="1276476"/>
            <a:ext cx="3468435" cy="2468175"/>
          </a:xfrm>
          <a:prstGeom prst="rect">
            <a:avLst/>
          </a:prstGeom>
          <a:noFill/>
          <a:ln w="9525" cap="flat" cmpd="sng">
            <a:solidFill>
              <a:schemeClr val="dk2"/>
            </a:solidFill>
            <a:prstDash val="solid"/>
            <a:round/>
            <a:headEnd type="none" w="sm" len="sm"/>
            <a:tailEnd type="none" w="sm" len="sm"/>
          </a:ln>
        </p:spPr>
      </p:pic>
      <p:pic>
        <p:nvPicPr>
          <p:cNvPr id="611" name="Google Shape;611;p83"/>
          <p:cNvPicPr preferRelativeResize="0"/>
          <p:nvPr/>
        </p:nvPicPr>
        <p:blipFill>
          <a:blip r:embed="rId6">
            <a:alphaModFix/>
          </a:blip>
          <a:stretch>
            <a:fillRect/>
          </a:stretch>
        </p:blipFill>
        <p:spPr>
          <a:xfrm>
            <a:off x="6003526" y="3884025"/>
            <a:ext cx="3585699" cy="2199850"/>
          </a:xfrm>
          <a:prstGeom prst="rect">
            <a:avLst/>
          </a:prstGeom>
          <a:noFill/>
          <a:ln w="9525" cap="flat" cmpd="sng">
            <a:solidFill>
              <a:schemeClr val="dk2"/>
            </a:solidFill>
            <a:prstDash val="solid"/>
            <a:round/>
            <a:headEnd type="none" w="sm" len="sm"/>
            <a:tailEnd type="none" w="sm" len="sm"/>
          </a:ln>
        </p:spPr>
      </p:pic>
      <p:sp>
        <p:nvSpPr>
          <p:cNvPr id="612" name="Google Shape;612;p83"/>
          <p:cNvSpPr txBox="1"/>
          <p:nvPr/>
        </p:nvSpPr>
        <p:spPr>
          <a:xfrm>
            <a:off x="2336615" y="2636100"/>
            <a:ext cx="7333800" cy="1585800"/>
          </a:xfrm>
          <a:prstGeom prst="rect">
            <a:avLst/>
          </a:prstGeom>
          <a:solidFill>
            <a:schemeClr val="accent1"/>
          </a:solidFill>
          <a:ln>
            <a:noFill/>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t" anchorCtr="0">
            <a:noAutofit/>
          </a:bodyPr>
          <a:lstStyle/>
          <a:p>
            <a:pPr algn="ctr">
              <a:lnSpc>
                <a:spcPct val="150000"/>
              </a:lnSpc>
            </a:pPr>
            <a:r>
              <a:rPr lang="en" sz="3000" b="1" dirty="0">
                <a:ea typeface="Lato"/>
                <a:cs typeface="Lato"/>
                <a:sym typeface="Lato"/>
              </a:rPr>
              <a:t>Tips = Condition + other stuff</a:t>
            </a:r>
            <a:endParaRPr sz="3000" b="1" dirty="0">
              <a:ea typeface="Lato"/>
              <a:cs typeface="Lato"/>
              <a:sym typeface="Lato"/>
            </a:endParaRPr>
          </a:p>
          <a:p>
            <a:pPr algn="ctr">
              <a:lnSpc>
                <a:spcPct val="150000"/>
              </a:lnSpc>
            </a:pPr>
            <a:r>
              <a:rPr lang="en" sz="3000" b="1" dirty="0">
                <a:latin typeface="Consolas" panose="020B0609020204030204" pitchFamily="49" charset="0"/>
                <a:ea typeface="Consolas"/>
                <a:cs typeface="Consolas"/>
                <a:sym typeface="Consolas"/>
              </a:rPr>
              <a:t>boxplot(Tip ~ Condition,...)</a:t>
            </a:r>
            <a:endParaRPr sz="3000" b="1" dirty="0">
              <a:latin typeface="Consolas" panose="020B0609020204030204" pitchFamily="49" charset="0"/>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8"/>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dirty="0"/>
              <a:t>Model Variation</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680"/>
        <p:cNvGrpSpPr/>
        <p:nvPr/>
      </p:nvGrpSpPr>
      <p:grpSpPr>
        <a:xfrm>
          <a:off x="0" y="0"/>
          <a:ext cx="0" cy="0"/>
          <a:chOff x="0" y="0"/>
          <a:chExt cx="0" cy="0"/>
        </a:xfrm>
      </p:grpSpPr>
      <p:sp>
        <p:nvSpPr>
          <p:cNvPr id="681" name="Google Shape;681;p89"/>
          <p:cNvSpPr txBox="1">
            <a:spLocks noGrp="1"/>
          </p:cNvSpPr>
          <p:nvPr>
            <p:ph type="title"/>
          </p:nvPr>
        </p:nvSpPr>
        <p:spPr/>
        <p:txBody>
          <a:bodyPr/>
          <a:lstStyle/>
          <a:p>
            <a:pPr lvl="0"/>
            <a:r>
              <a:rPr lang="en-US"/>
              <a:t>From Informal to Formal Models</a:t>
            </a:r>
          </a:p>
        </p:txBody>
      </p:sp>
      <p:sp>
        <p:nvSpPr>
          <p:cNvPr id="687" name="Google Shape;687;p89"/>
          <p:cNvSpPr txBox="1">
            <a:spLocks noGrp="1"/>
          </p:cNvSpPr>
          <p:nvPr>
            <p:ph type="body" idx="4294967295"/>
          </p:nvPr>
        </p:nvSpPr>
        <p:spPr>
          <a:xfrm>
            <a:off x="5702244" y="1400797"/>
            <a:ext cx="4171937" cy="1065016"/>
          </a:xfrm>
          <a:prstGeom prst="rect">
            <a:avLst/>
          </a:prstGeom>
        </p:spPr>
        <p:txBody>
          <a:bodyPr spcFirstLastPara="1" vert="horz" wrap="square" lIns="91425" tIns="91425" rIns="91425" bIns="91425" rtlCol="0" anchor="t" anchorCtr="0">
            <a:noAutofit/>
          </a:bodyPr>
          <a:lstStyle/>
          <a:p>
            <a:pPr marL="0" indent="0">
              <a:spcBef>
                <a:spcPts val="600"/>
              </a:spcBef>
              <a:buNone/>
            </a:pPr>
            <a:r>
              <a:rPr lang="en" sz="2400" b="1" dirty="0">
                <a:solidFill>
                  <a:schemeClr val="accent1"/>
                </a:solidFill>
              </a:rPr>
              <a:t>Tip</a:t>
            </a:r>
            <a:r>
              <a:rPr lang="en" sz="2400" b="1" baseline="-25000" dirty="0">
                <a:solidFill>
                  <a:schemeClr val="accent1"/>
                </a:solidFill>
              </a:rPr>
              <a:t>i </a:t>
            </a:r>
            <a:r>
              <a:rPr lang="en" sz="2400" b="1" dirty="0">
                <a:solidFill>
                  <a:schemeClr val="accent1"/>
                </a:solidFill>
              </a:rPr>
              <a:t>= β</a:t>
            </a:r>
            <a:r>
              <a:rPr lang="en" sz="2400" b="1" baseline="-25000" dirty="0">
                <a:solidFill>
                  <a:schemeClr val="accent1"/>
                </a:solidFill>
              </a:rPr>
              <a:t>0 </a:t>
            </a:r>
            <a:r>
              <a:rPr lang="en" sz="2400" b="1" dirty="0">
                <a:solidFill>
                  <a:schemeClr val="accent1"/>
                </a:solidFill>
              </a:rPr>
              <a:t>+ β</a:t>
            </a:r>
            <a:r>
              <a:rPr lang="en" sz="2400" b="1" baseline="-25000" dirty="0">
                <a:solidFill>
                  <a:schemeClr val="accent1"/>
                </a:solidFill>
              </a:rPr>
              <a:t>1 </a:t>
            </a:r>
            <a:r>
              <a:rPr lang="en" sz="2400" b="1" dirty="0">
                <a:solidFill>
                  <a:schemeClr val="accent1"/>
                </a:solidFill>
              </a:rPr>
              <a:t>Condition</a:t>
            </a:r>
            <a:r>
              <a:rPr lang="en" sz="2400" b="1" baseline="-25000" dirty="0">
                <a:solidFill>
                  <a:schemeClr val="accent1"/>
                </a:solidFill>
              </a:rPr>
              <a:t>i </a:t>
            </a:r>
            <a:r>
              <a:rPr lang="en" sz="2400" b="1" dirty="0">
                <a:solidFill>
                  <a:schemeClr val="accent1"/>
                </a:solidFill>
              </a:rPr>
              <a:t> + ε</a:t>
            </a:r>
            <a:r>
              <a:rPr lang="en" sz="2400" b="1" baseline="-25000" dirty="0">
                <a:solidFill>
                  <a:schemeClr val="accent1"/>
                </a:solidFill>
              </a:rPr>
              <a:t>i</a:t>
            </a:r>
          </a:p>
          <a:p>
            <a:pPr marL="0" indent="0">
              <a:spcBef>
                <a:spcPts val="600"/>
              </a:spcBef>
              <a:buNone/>
            </a:pPr>
            <a:r>
              <a:rPr lang="en" sz="2400" dirty="0"/>
              <a:t>Y</a:t>
            </a:r>
            <a:r>
              <a:rPr lang="en" sz="2400" baseline="-25000" dirty="0"/>
              <a:t>i </a:t>
            </a:r>
            <a:r>
              <a:rPr lang="en" sz="2400" dirty="0"/>
              <a:t>= β</a:t>
            </a:r>
            <a:r>
              <a:rPr lang="en" sz="2400" baseline="-25000" dirty="0"/>
              <a:t>0 </a:t>
            </a:r>
            <a:r>
              <a:rPr lang="en" sz="2400" dirty="0"/>
              <a:t>+ β</a:t>
            </a:r>
            <a:r>
              <a:rPr lang="en" sz="2400" baseline="-25000" dirty="0"/>
              <a:t>1 </a:t>
            </a:r>
            <a:r>
              <a:rPr lang="en" sz="2400" dirty="0"/>
              <a:t>X</a:t>
            </a:r>
            <a:r>
              <a:rPr lang="en" sz="2400" baseline="-25000" dirty="0"/>
              <a:t>i </a:t>
            </a:r>
            <a:r>
              <a:rPr lang="en" sz="2400" dirty="0"/>
              <a:t> + ε</a:t>
            </a:r>
            <a:r>
              <a:rPr lang="en" sz="2400" baseline="-25000" dirty="0"/>
              <a:t>i</a:t>
            </a:r>
            <a:endParaRPr sz="2400" dirty="0"/>
          </a:p>
        </p:txBody>
      </p:sp>
      <p:sp>
        <p:nvSpPr>
          <p:cNvPr id="683" name="Google Shape;683;p89"/>
          <p:cNvSpPr/>
          <p:nvPr/>
        </p:nvSpPr>
        <p:spPr>
          <a:xfrm>
            <a:off x="1889760" y="1750437"/>
            <a:ext cx="3441000" cy="866100"/>
          </a:xfrm>
          <a:prstGeom prst="rect">
            <a:avLst/>
          </a:prstGeom>
          <a:noFill/>
          <a:ln>
            <a:noFill/>
          </a:ln>
        </p:spPr>
        <p:txBody>
          <a:bodyPr spcFirstLastPara="1" wrap="square" lIns="91425" tIns="45700" rIns="91425" bIns="45700" anchor="t" anchorCtr="0">
            <a:noAutofit/>
          </a:bodyPr>
          <a:lstStyle/>
          <a:p>
            <a:r>
              <a:rPr lang="en" sz="2800" b="1" dirty="0">
                <a:solidFill>
                  <a:schemeClr val="tx1"/>
                </a:solidFill>
                <a:latin typeface="+mj-lt"/>
                <a:ea typeface="Lato"/>
                <a:cs typeface="Lato"/>
                <a:sym typeface="Lato"/>
              </a:rPr>
              <a:t>Data Generating Proces</a:t>
            </a:r>
            <a:r>
              <a:rPr lang="en-US" sz="2800" b="1" dirty="0">
                <a:solidFill>
                  <a:schemeClr val="tx1"/>
                </a:solidFill>
                <a:latin typeface="+mj-lt"/>
                <a:ea typeface="Lato"/>
                <a:cs typeface="Lato"/>
                <a:sym typeface="Lato"/>
              </a:rPr>
              <a:t>s</a:t>
            </a:r>
            <a:endParaRPr sz="2800" b="1" dirty="0">
              <a:solidFill>
                <a:schemeClr val="tx1"/>
              </a:solidFill>
              <a:latin typeface="+mj-lt"/>
              <a:ea typeface="Lato"/>
              <a:cs typeface="Lato"/>
              <a:sym typeface="Lato"/>
            </a:endParaRPr>
          </a:p>
        </p:txBody>
      </p:sp>
      <p:cxnSp>
        <p:nvCxnSpPr>
          <p:cNvPr id="686" name="Google Shape;686;p89"/>
          <p:cNvCxnSpPr>
            <a:cxnSpLocks/>
            <a:endCxn id="687" idx="1"/>
          </p:cNvCxnSpPr>
          <p:nvPr/>
        </p:nvCxnSpPr>
        <p:spPr>
          <a:xfrm flipV="1">
            <a:off x="4950489" y="1933306"/>
            <a:ext cx="751754" cy="116559"/>
          </a:xfrm>
          <a:prstGeom prst="straightConnector1">
            <a:avLst/>
          </a:prstGeom>
          <a:noFill/>
          <a:ln w="38100" cap="flat" cmpd="sng">
            <a:solidFill>
              <a:schemeClr val="tx1"/>
            </a:solidFill>
            <a:prstDash val="solid"/>
            <a:round/>
            <a:headEnd type="none" w="med" len="med"/>
            <a:tailEnd type="stealth" w="med" len="med"/>
          </a:ln>
        </p:spPr>
      </p:cxnSp>
      <p:grpSp>
        <p:nvGrpSpPr>
          <p:cNvPr id="24" name="Group 23">
            <a:extLst>
              <a:ext uri="{FF2B5EF4-FFF2-40B4-BE49-F238E27FC236}">
                <a16:creationId xmlns:a16="http://schemas.microsoft.com/office/drawing/2014/main" id="{090F1D3F-69AF-44E7-B6C3-BFF0FCF5E9B0}"/>
              </a:ext>
            </a:extLst>
          </p:cNvPr>
          <p:cNvGrpSpPr/>
          <p:nvPr/>
        </p:nvGrpSpPr>
        <p:grpSpPr>
          <a:xfrm>
            <a:off x="1889759" y="2694758"/>
            <a:ext cx="4206241" cy="3751323"/>
            <a:chOff x="365758" y="2694757"/>
            <a:chExt cx="4206241" cy="3751323"/>
          </a:xfrm>
        </p:grpSpPr>
        <p:cxnSp>
          <p:nvCxnSpPr>
            <p:cNvPr id="684" name="Google Shape;684;p89"/>
            <p:cNvCxnSpPr>
              <a:cxnSpLocks/>
            </p:cNvCxnSpPr>
            <p:nvPr/>
          </p:nvCxnSpPr>
          <p:spPr>
            <a:xfrm>
              <a:off x="1458241" y="2694757"/>
              <a:ext cx="0" cy="952917"/>
            </a:xfrm>
            <a:prstGeom prst="straightConnector1">
              <a:avLst/>
            </a:prstGeom>
            <a:noFill/>
            <a:ln w="38100" cap="flat" cmpd="sng">
              <a:solidFill>
                <a:schemeClr val="tx1"/>
              </a:solidFill>
              <a:prstDash val="solid"/>
              <a:round/>
              <a:headEnd type="none" w="med" len="med"/>
              <a:tailEnd type="stealth" w="med" len="med"/>
            </a:ln>
          </p:spPr>
        </p:cxnSp>
        <p:grpSp>
          <p:nvGrpSpPr>
            <p:cNvPr id="22" name="Group 21">
              <a:extLst>
                <a:ext uri="{FF2B5EF4-FFF2-40B4-BE49-F238E27FC236}">
                  <a16:creationId xmlns:a16="http://schemas.microsoft.com/office/drawing/2014/main" id="{B21AAD7C-53FB-4F7A-A38E-3D207DFC78A1}"/>
                </a:ext>
              </a:extLst>
            </p:cNvPr>
            <p:cNvGrpSpPr/>
            <p:nvPr/>
          </p:nvGrpSpPr>
          <p:grpSpPr>
            <a:xfrm>
              <a:off x="365758" y="3647674"/>
              <a:ext cx="4206241" cy="2798406"/>
              <a:chOff x="1030349" y="3806567"/>
              <a:chExt cx="3161211" cy="2798406"/>
            </a:xfrm>
          </p:grpSpPr>
          <p:sp>
            <p:nvSpPr>
              <p:cNvPr id="682" name="Google Shape;682;p89"/>
              <p:cNvSpPr/>
              <p:nvPr/>
            </p:nvSpPr>
            <p:spPr>
              <a:xfrm>
                <a:off x="1030349" y="3806567"/>
                <a:ext cx="3161211" cy="866100"/>
              </a:xfrm>
              <a:prstGeom prst="rect">
                <a:avLst/>
              </a:prstGeom>
              <a:noFill/>
              <a:ln>
                <a:noFill/>
              </a:ln>
            </p:spPr>
            <p:txBody>
              <a:bodyPr spcFirstLastPara="1" wrap="square" lIns="91425" tIns="45700" rIns="91425" bIns="45700" anchor="t" anchorCtr="0">
                <a:noAutofit/>
              </a:bodyPr>
              <a:lstStyle/>
              <a:p>
                <a:r>
                  <a:rPr lang="fi-FI" sz="2400" dirty="0">
                    <a:latin typeface="+mn-lt"/>
                  </a:rPr>
                  <a:t>Y</a:t>
                </a:r>
                <a:r>
                  <a:rPr lang="fi-FI" sz="2400" baseline="-25000" dirty="0">
                    <a:latin typeface="+mn-lt"/>
                  </a:rPr>
                  <a:t>i </a:t>
                </a:r>
                <a:r>
                  <a:rPr lang="fi-FI" sz="2400" dirty="0">
                    <a:latin typeface="+mn-lt"/>
                  </a:rPr>
                  <a:t>= b</a:t>
                </a:r>
                <a:r>
                  <a:rPr lang="fi-FI" sz="2400" baseline="-25000" dirty="0">
                    <a:latin typeface="+mn-lt"/>
                  </a:rPr>
                  <a:t>0 </a:t>
                </a:r>
                <a:r>
                  <a:rPr lang="fi-FI" sz="2400" dirty="0">
                    <a:latin typeface="+mn-lt"/>
                  </a:rPr>
                  <a:t>+ b</a:t>
                </a:r>
                <a:r>
                  <a:rPr lang="fi-FI" sz="2400" baseline="-25000" dirty="0">
                    <a:latin typeface="+mn-lt"/>
                  </a:rPr>
                  <a:t>1 </a:t>
                </a:r>
                <a:r>
                  <a:rPr lang="fi-FI" sz="2400" dirty="0">
                    <a:latin typeface="+mn-lt"/>
                  </a:rPr>
                  <a:t>X</a:t>
                </a:r>
                <a:r>
                  <a:rPr lang="fi-FI" sz="2400" baseline="-25000" dirty="0">
                    <a:latin typeface="+mn-lt"/>
                  </a:rPr>
                  <a:t>i </a:t>
                </a:r>
                <a:r>
                  <a:rPr lang="fi-FI" sz="2400" dirty="0">
                    <a:latin typeface="+mn-lt"/>
                  </a:rPr>
                  <a:t> + e</a:t>
                </a:r>
                <a:r>
                  <a:rPr lang="fi-FI" sz="2400" baseline="-25000" dirty="0">
                    <a:latin typeface="+mn-lt"/>
                  </a:rPr>
                  <a:t>i</a:t>
                </a:r>
              </a:p>
              <a:p>
                <a:r>
                  <a:rPr lang="en" sz="2400" dirty="0">
                    <a:latin typeface="Consolas"/>
                    <a:ea typeface="Consolas"/>
                    <a:cs typeface="Consolas"/>
                    <a:sym typeface="Consolas"/>
                  </a:rPr>
                  <a:t>lm(Tip ~ Condition,...)</a:t>
                </a:r>
              </a:p>
              <a:p>
                <a:r>
                  <a:rPr lang="fi-FI" sz="2400" b="1" baseline="-25000" dirty="0"/>
                  <a:t>    </a:t>
                </a:r>
              </a:p>
              <a:p>
                <a:endParaRPr sz="2400" dirty="0">
                  <a:solidFill>
                    <a:schemeClr val="accent1"/>
                  </a:solidFill>
                  <a:latin typeface="+mn-lt"/>
                  <a:ea typeface="Lato"/>
                  <a:cs typeface="Lato"/>
                  <a:sym typeface="Lato"/>
                </a:endParaRPr>
              </a:p>
            </p:txBody>
          </p:sp>
          <p:pic>
            <p:nvPicPr>
              <p:cNvPr id="688" name="Google Shape;688;p89"/>
              <p:cNvPicPr preferRelativeResize="0"/>
              <p:nvPr/>
            </p:nvPicPr>
            <p:blipFill>
              <a:blip r:embed="rId3">
                <a:alphaModFix/>
              </a:blip>
              <a:stretch>
                <a:fillRect/>
              </a:stretch>
            </p:blipFill>
            <p:spPr>
              <a:xfrm>
                <a:off x="1030350" y="4789224"/>
                <a:ext cx="2959600" cy="1815749"/>
              </a:xfrm>
              <a:prstGeom prst="rect">
                <a:avLst/>
              </a:prstGeom>
              <a:noFill/>
              <a:ln w="9525" cap="flat" cmpd="sng">
                <a:solidFill>
                  <a:schemeClr val="dk2"/>
                </a:solidFill>
                <a:prstDash val="solid"/>
                <a:round/>
                <a:headEnd type="none" w="sm" len="sm"/>
                <a:tailEnd type="none" w="sm" len="sm"/>
              </a:ln>
            </p:spPr>
          </p:pic>
        </p:grpSp>
      </p:grpSp>
      <p:grpSp>
        <p:nvGrpSpPr>
          <p:cNvPr id="23" name="Group 22">
            <a:extLst>
              <a:ext uri="{FF2B5EF4-FFF2-40B4-BE49-F238E27FC236}">
                <a16:creationId xmlns:a16="http://schemas.microsoft.com/office/drawing/2014/main" id="{BFB8F543-FE56-4CF8-9159-BA71679C58E3}"/>
              </a:ext>
            </a:extLst>
          </p:cNvPr>
          <p:cNvGrpSpPr/>
          <p:nvPr/>
        </p:nvGrpSpPr>
        <p:grpSpPr>
          <a:xfrm>
            <a:off x="4839961" y="2433669"/>
            <a:ext cx="2322938" cy="665008"/>
            <a:chOff x="3315961" y="2433669"/>
            <a:chExt cx="2322938" cy="665008"/>
          </a:xfrm>
        </p:grpSpPr>
        <p:cxnSp>
          <p:nvCxnSpPr>
            <p:cNvPr id="685" name="Google Shape;685;p89"/>
            <p:cNvCxnSpPr>
              <a:cxnSpLocks/>
              <a:endCxn id="2" idx="1"/>
            </p:cNvCxnSpPr>
            <p:nvPr/>
          </p:nvCxnSpPr>
          <p:spPr>
            <a:xfrm>
              <a:off x="3315961" y="2433669"/>
              <a:ext cx="862287" cy="434176"/>
            </a:xfrm>
            <a:prstGeom prst="straightConnector1">
              <a:avLst/>
            </a:prstGeom>
            <a:noFill/>
            <a:ln w="38100" cap="flat" cmpd="sng">
              <a:solidFill>
                <a:schemeClr val="tx1"/>
              </a:solidFill>
              <a:prstDash val="solid"/>
              <a:round/>
              <a:headEnd type="none" w="med" len="med"/>
              <a:tailEnd type="stealth" w="med" len="med"/>
            </a:ln>
          </p:spPr>
        </p:cxnSp>
        <p:sp>
          <p:nvSpPr>
            <p:cNvPr id="2" name="Rectangle 1">
              <a:extLst>
                <a:ext uri="{FF2B5EF4-FFF2-40B4-BE49-F238E27FC236}">
                  <a16:creationId xmlns:a16="http://schemas.microsoft.com/office/drawing/2014/main" id="{46C381FB-520C-4E14-9218-1CA5368D9F3D}"/>
                </a:ext>
              </a:extLst>
            </p:cNvPr>
            <p:cNvSpPr/>
            <p:nvPr/>
          </p:nvSpPr>
          <p:spPr>
            <a:xfrm>
              <a:off x="4178243" y="2637012"/>
              <a:ext cx="1460656" cy="461665"/>
            </a:xfrm>
            <a:prstGeom prst="rect">
              <a:avLst/>
            </a:prstGeom>
          </p:spPr>
          <p:txBody>
            <a:bodyPr wrap="none">
              <a:spAutoFit/>
            </a:bodyPr>
            <a:lstStyle/>
            <a:p>
              <a:pPr lvl="0"/>
              <a:r>
                <a:rPr lang="en-US" sz="2400" dirty="0">
                  <a:latin typeface="+mn-lt"/>
                </a:rPr>
                <a:t>Y</a:t>
              </a:r>
              <a:r>
                <a:rPr lang="en-US" sz="2400" baseline="-25000" dirty="0">
                  <a:latin typeface="+mn-lt"/>
                </a:rPr>
                <a:t>i </a:t>
              </a:r>
              <a:r>
                <a:rPr lang="en-US" sz="2400" dirty="0">
                  <a:latin typeface="+mn-lt"/>
                </a:rPr>
                <a:t>= </a:t>
              </a:r>
              <a:r>
                <a:rPr lang="el-GR" sz="2400" dirty="0">
                  <a:latin typeface="+mn-lt"/>
                </a:rPr>
                <a:t>β</a:t>
              </a:r>
              <a:r>
                <a:rPr lang="el-GR" sz="2400" baseline="-25000" dirty="0">
                  <a:latin typeface="+mn-lt"/>
                </a:rPr>
                <a:t>0 </a:t>
              </a:r>
              <a:r>
                <a:rPr lang="el-GR" sz="2400" dirty="0">
                  <a:latin typeface="+mn-lt"/>
                </a:rPr>
                <a:t>+ ε</a:t>
              </a:r>
              <a:r>
                <a:rPr lang="en-US" sz="2400" baseline="-25000" dirty="0" err="1">
                  <a:latin typeface="+mn-lt"/>
                </a:rPr>
                <a:t>i</a:t>
              </a:r>
              <a:endParaRPr lang="en-US" sz="2400" dirty="0">
                <a:latin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8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1"/>
          <p:cNvSpPr txBox="1">
            <a:spLocks noGrp="1"/>
          </p:cNvSpPr>
          <p:nvPr>
            <p:ph type="title"/>
          </p:nvPr>
        </p:nvSpPr>
        <p:spPr/>
        <p:txBody>
          <a:bodyPr/>
          <a:lstStyle/>
          <a:p>
            <a:pPr lvl="0"/>
            <a:r>
              <a:rPr lang="en-US"/>
              <a:t>Making Connections</a:t>
            </a:r>
          </a:p>
        </p:txBody>
      </p:sp>
      <p:sp>
        <p:nvSpPr>
          <p:cNvPr id="707" name="Google Shape;707;p91"/>
          <p:cNvSpPr txBox="1">
            <a:spLocks noGrp="1"/>
          </p:cNvSpPr>
          <p:nvPr>
            <p:ph type="body" idx="4294967295"/>
          </p:nvPr>
        </p:nvSpPr>
        <p:spPr>
          <a:xfrm>
            <a:off x="7050899" y="1114215"/>
            <a:ext cx="2431701" cy="1001836"/>
          </a:xfrm>
          <a:prstGeom prst="rect">
            <a:avLst/>
          </a:prstGeom>
        </p:spPr>
        <p:txBody>
          <a:bodyPr spcFirstLastPara="1" vert="horz" wrap="square" lIns="91425" tIns="91425" rIns="91425" bIns="91425" rtlCol="0" anchor="t" anchorCtr="0">
            <a:noAutofit/>
          </a:bodyPr>
          <a:lstStyle/>
          <a:p>
            <a:pPr marL="0" indent="0" algn="ctr">
              <a:spcBef>
                <a:spcPts val="0"/>
              </a:spcBef>
              <a:buNone/>
            </a:pPr>
            <a:r>
              <a:rPr lang="en" sz="2400" b="1" dirty="0"/>
              <a:t>Y</a:t>
            </a:r>
            <a:r>
              <a:rPr lang="en" sz="2400" b="1" baseline="-25000" dirty="0"/>
              <a:t>i </a:t>
            </a:r>
            <a:r>
              <a:rPr lang="en" sz="2400" b="1" dirty="0"/>
              <a:t>= b</a:t>
            </a:r>
            <a:r>
              <a:rPr lang="en" sz="2400" b="1" baseline="-25000" dirty="0"/>
              <a:t>0 </a:t>
            </a:r>
            <a:r>
              <a:rPr lang="en" sz="2400" b="1" dirty="0"/>
              <a:t>+ b</a:t>
            </a:r>
            <a:r>
              <a:rPr lang="en" sz="2400" b="1" baseline="-25000" dirty="0"/>
              <a:t>1 </a:t>
            </a:r>
            <a:r>
              <a:rPr lang="en" sz="2400" b="1" dirty="0"/>
              <a:t>X</a:t>
            </a:r>
            <a:r>
              <a:rPr lang="en" sz="2400" b="1" baseline="-25000" dirty="0"/>
              <a:t>i </a:t>
            </a:r>
            <a:r>
              <a:rPr lang="en" sz="2400" b="1" dirty="0"/>
              <a:t> + e</a:t>
            </a:r>
            <a:r>
              <a:rPr lang="en" sz="2400" b="1" baseline="-25000" dirty="0"/>
              <a:t>i    </a:t>
            </a:r>
            <a:endParaRPr sz="2400" b="1" baseline="-25000" dirty="0"/>
          </a:p>
          <a:p>
            <a:pPr marL="0" indent="0" algn="ctr">
              <a:spcBef>
                <a:spcPts val="1600"/>
              </a:spcBef>
              <a:spcAft>
                <a:spcPts val="1600"/>
              </a:spcAft>
              <a:buNone/>
            </a:pPr>
            <a:r>
              <a:rPr lang="en" sz="2400" b="1" dirty="0"/>
              <a:t>Y</a:t>
            </a:r>
            <a:r>
              <a:rPr lang="en" sz="2400" b="1" baseline="-25000" dirty="0"/>
              <a:t>i </a:t>
            </a:r>
            <a:r>
              <a:rPr lang="en" sz="2400" b="1" dirty="0"/>
              <a:t>= 27</a:t>
            </a:r>
            <a:r>
              <a:rPr lang="en" sz="2400" b="1" baseline="-25000" dirty="0"/>
              <a:t> </a:t>
            </a:r>
            <a:r>
              <a:rPr lang="en" sz="2400" b="1" dirty="0"/>
              <a:t>+ 6X</a:t>
            </a:r>
            <a:r>
              <a:rPr lang="en" sz="2400" b="1" baseline="-25000" dirty="0"/>
              <a:t>i </a:t>
            </a:r>
            <a:r>
              <a:rPr lang="en" sz="2400" b="1" dirty="0"/>
              <a:t> + e</a:t>
            </a:r>
            <a:r>
              <a:rPr lang="en" sz="2400" b="1" baseline="-25000" dirty="0"/>
              <a:t>i    </a:t>
            </a:r>
            <a:endParaRPr sz="2400" b="1" baseline="-25000" dirty="0"/>
          </a:p>
        </p:txBody>
      </p:sp>
      <p:pic>
        <p:nvPicPr>
          <p:cNvPr id="706" name="Google Shape;706;p91"/>
          <p:cNvPicPr preferRelativeResize="0"/>
          <p:nvPr/>
        </p:nvPicPr>
        <p:blipFill>
          <a:blip r:embed="rId3">
            <a:alphaModFix/>
          </a:blip>
          <a:stretch>
            <a:fillRect/>
          </a:stretch>
        </p:blipFill>
        <p:spPr>
          <a:xfrm>
            <a:off x="2709401" y="2314926"/>
            <a:ext cx="6773199" cy="4155451"/>
          </a:xfrm>
          <a:prstGeom prst="rect">
            <a:avLst/>
          </a:prstGeom>
          <a:noFill/>
          <a:ln w="9525" cap="flat" cmpd="sng">
            <a:noFill/>
            <a:prstDash val="solid"/>
            <a:round/>
            <a:headEnd type="none" w="sm" len="sm"/>
            <a:tailEnd type="none" w="sm" len="sm"/>
          </a:ln>
        </p:spPr>
      </p:pic>
      <p:cxnSp>
        <p:nvCxnSpPr>
          <p:cNvPr id="708" name="Google Shape;708;p91"/>
          <p:cNvCxnSpPr>
            <a:cxnSpLocks/>
          </p:cNvCxnSpPr>
          <p:nvPr/>
        </p:nvCxnSpPr>
        <p:spPr>
          <a:xfrm>
            <a:off x="6462675" y="4395550"/>
            <a:ext cx="0" cy="306000"/>
          </a:xfrm>
          <a:prstGeom prst="straightConnector1">
            <a:avLst/>
          </a:prstGeom>
          <a:noFill/>
          <a:ln w="57150" cap="flat" cmpd="sng">
            <a:solidFill>
              <a:schemeClr val="accent1"/>
            </a:solidFill>
            <a:prstDash val="solid"/>
            <a:round/>
            <a:headEnd type="diamond" w="med" len="med"/>
            <a:tailEnd type="diamond" w="med" len="med"/>
          </a:ln>
        </p:spPr>
      </p:cxnSp>
      <p:sp>
        <p:nvSpPr>
          <p:cNvPr id="711" name="Google Shape;711;p91"/>
          <p:cNvSpPr txBox="1"/>
          <p:nvPr/>
        </p:nvSpPr>
        <p:spPr>
          <a:xfrm>
            <a:off x="5833150" y="3286843"/>
            <a:ext cx="1160700" cy="607151"/>
          </a:xfrm>
          <a:prstGeom prst="rect">
            <a:avLst/>
          </a:prstGeom>
          <a:noFill/>
          <a:ln>
            <a:noFill/>
          </a:ln>
        </p:spPr>
        <p:txBody>
          <a:bodyPr spcFirstLastPara="1" wrap="square" lIns="91425" tIns="91425" rIns="91425" bIns="91425" anchor="t" anchorCtr="0">
            <a:noAutofit/>
          </a:bodyPr>
          <a:lstStyle/>
          <a:p>
            <a:pPr algn="ctr">
              <a:lnSpc>
                <a:spcPct val="115000"/>
              </a:lnSpc>
            </a:pPr>
            <a:r>
              <a:rPr lang="en" sz="2400" b="1" dirty="0">
                <a:solidFill>
                  <a:schemeClr val="tx1"/>
                </a:solidFill>
                <a:latin typeface="+mn-lt"/>
                <a:ea typeface="Lato"/>
                <a:cs typeface="Lato"/>
                <a:sym typeface="Lato"/>
              </a:rPr>
              <a:t>b</a:t>
            </a:r>
            <a:r>
              <a:rPr lang="en" sz="2400" b="1" baseline="-25000" dirty="0">
                <a:solidFill>
                  <a:schemeClr val="tx1"/>
                </a:solidFill>
                <a:latin typeface="+mn-lt"/>
                <a:ea typeface="Lato"/>
                <a:cs typeface="Lato"/>
                <a:sym typeface="Lato"/>
              </a:rPr>
              <a:t>1</a:t>
            </a:r>
            <a:r>
              <a:rPr lang="en" sz="2400" b="1" dirty="0">
                <a:solidFill>
                  <a:schemeClr val="tx1"/>
                </a:solidFill>
                <a:latin typeface="+mn-lt"/>
                <a:ea typeface="Lato"/>
                <a:cs typeface="Lato"/>
                <a:sym typeface="Lato"/>
              </a:rPr>
              <a:t>= $6</a:t>
            </a:r>
            <a:endParaRPr dirty="0">
              <a:solidFill>
                <a:schemeClr val="tx1"/>
              </a:solidFill>
              <a:latin typeface="+mn-lt"/>
              <a:ea typeface="Lato"/>
              <a:cs typeface="Lato"/>
              <a:sym typeface="Lato"/>
            </a:endParaRPr>
          </a:p>
        </p:txBody>
      </p:sp>
      <p:sp>
        <p:nvSpPr>
          <p:cNvPr id="710" name="Google Shape;710;p91"/>
          <p:cNvSpPr txBox="1"/>
          <p:nvPr/>
        </p:nvSpPr>
        <p:spPr>
          <a:xfrm>
            <a:off x="4251250" y="3291351"/>
            <a:ext cx="1581900" cy="60715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2400" b="1" dirty="0">
                <a:solidFill>
                  <a:schemeClr val="tx1"/>
                </a:solidFill>
                <a:latin typeface="+mn-lt"/>
                <a:ea typeface="Lato"/>
                <a:cs typeface="Lato"/>
                <a:sym typeface="Lato"/>
              </a:rPr>
              <a:t>b</a:t>
            </a:r>
            <a:r>
              <a:rPr lang="en" sz="2400" b="1" baseline="-25000" dirty="0">
                <a:solidFill>
                  <a:schemeClr val="tx1"/>
                </a:solidFill>
                <a:latin typeface="+mn-lt"/>
                <a:ea typeface="Lato"/>
                <a:cs typeface="Lato"/>
                <a:sym typeface="Lato"/>
              </a:rPr>
              <a:t>0</a:t>
            </a:r>
            <a:r>
              <a:rPr lang="en" sz="2400" b="1" dirty="0">
                <a:solidFill>
                  <a:schemeClr val="tx1"/>
                </a:solidFill>
                <a:latin typeface="+mn-lt"/>
                <a:ea typeface="Lato"/>
                <a:cs typeface="Lato"/>
                <a:sym typeface="Lato"/>
              </a:rPr>
              <a:t>=$27</a:t>
            </a:r>
            <a:endParaRPr dirty="0">
              <a:solidFill>
                <a:schemeClr val="tx1"/>
              </a:solidFill>
              <a:latin typeface="+mn-lt"/>
              <a:ea typeface="Lato"/>
              <a:cs typeface="Lato"/>
              <a:sym typeface="Lato"/>
            </a:endParaRPr>
          </a:p>
        </p:txBody>
      </p:sp>
      <p:grpSp>
        <p:nvGrpSpPr>
          <p:cNvPr id="16" name="Group 15">
            <a:extLst>
              <a:ext uri="{FF2B5EF4-FFF2-40B4-BE49-F238E27FC236}">
                <a16:creationId xmlns:a16="http://schemas.microsoft.com/office/drawing/2014/main" id="{CE925BE7-F19C-43C7-AB24-B746E69DA587}"/>
              </a:ext>
            </a:extLst>
          </p:cNvPr>
          <p:cNvGrpSpPr/>
          <p:nvPr/>
        </p:nvGrpSpPr>
        <p:grpSpPr>
          <a:xfrm>
            <a:off x="4690906" y="2019719"/>
            <a:ext cx="3053025" cy="2612570"/>
            <a:chOff x="3166905" y="2019719"/>
            <a:chExt cx="3053025" cy="2612570"/>
          </a:xfrm>
        </p:grpSpPr>
        <p:cxnSp>
          <p:nvCxnSpPr>
            <p:cNvPr id="12" name="Google Shape;684;p89">
              <a:extLst>
                <a:ext uri="{FF2B5EF4-FFF2-40B4-BE49-F238E27FC236}">
                  <a16:creationId xmlns:a16="http://schemas.microsoft.com/office/drawing/2014/main" id="{F330D0F0-FA30-4EBC-9063-6724352E5259}"/>
                </a:ext>
              </a:extLst>
            </p:cNvPr>
            <p:cNvCxnSpPr>
              <a:cxnSpLocks/>
            </p:cNvCxnSpPr>
            <p:nvPr/>
          </p:nvCxnSpPr>
          <p:spPr>
            <a:xfrm flipV="1">
              <a:off x="3255666" y="2019719"/>
              <a:ext cx="2964264" cy="1409281"/>
            </a:xfrm>
            <a:prstGeom prst="straightConnector1">
              <a:avLst/>
            </a:prstGeom>
            <a:noFill/>
            <a:ln w="38100" cap="flat" cmpd="sng">
              <a:solidFill>
                <a:schemeClr val="tx1"/>
              </a:solidFill>
              <a:prstDash val="solid"/>
              <a:round/>
              <a:headEnd type="none" w="med" len="med"/>
              <a:tailEnd type="stealth" w="med" len="med"/>
            </a:ln>
          </p:spPr>
        </p:cxnSp>
        <p:cxnSp>
          <p:nvCxnSpPr>
            <p:cNvPr id="15" name="Google Shape;684;p89">
              <a:extLst>
                <a:ext uri="{FF2B5EF4-FFF2-40B4-BE49-F238E27FC236}">
                  <a16:creationId xmlns:a16="http://schemas.microsoft.com/office/drawing/2014/main" id="{7B6EA056-1B01-424C-924C-C0FFE2F36DD8}"/>
                </a:ext>
              </a:extLst>
            </p:cNvPr>
            <p:cNvCxnSpPr>
              <a:cxnSpLocks/>
            </p:cNvCxnSpPr>
            <p:nvPr/>
          </p:nvCxnSpPr>
          <p:spPr>
            <a:xfrm>
              <a:off x="3166905" y="3812513"/>
              <a:ext cx="0" cy="819776"/>
            </a:xfrm>
            <a:prstGeom prst="straightConnector1">
              <a:avLst/>
            </a:prstGeom>
            <a:noFill/>
            <a:ln w="38100" cap="flat" cmpd="sng">
              <a:solidFill>
                <a:schemeClr val="tx1"/>
              </a:solidFill>
              <a:prstDash val="solid"/>
              <a:round/>
              <a:headEnd type="none" w="med" len="med"/>
              <a:tailEnd type="stealth" w="med" len="med"/>
            </a:ln>
          </p:spPr>
        </p:cxnSp>
      </p:grpSp>
      <p:cxnSp>
        <p:nvCxnSpPr>
          <p:cNvPr id="19" name="Google Shape;684;p89">
            <a:extLst>
              <a:ext uri="{FF2B5EF4-FFF2-40B4-BE49-F238E27FC236}">
                <a16:creationId xmlns:a16="http://schemas.microsoft.com/office/drawing/2014/main" id="{E2812599-FD8F-4D2B-8E36-B99BD3422CC1}"/>
              </a:ext>
            </a:extLst>
          </p:cNvPr>
          <p:cNvCxnSpPr>
            <a:cxnSpLocks/>
          </p:cNvCxnSpPr>
          <p:nvPr/>
        </p:nvCxnSpPr>
        <p:spPr>
          <a:xfrm flipV="1">
            <a:off x="6176387" y="2019720"/>
            <a:ext cx="2230734" cy="1409281"/>
          </a:xfrm>
          <a:prstGeom prst="straightConnector1">
            <a:avLst/>
          </a:prstGeom>
          <a:noFill/>
          <a:ln w="38100" cap="flat" cmpd="sng">
            <a:solidFill>
              <a:schemeClr val="tx1"/>
            </a:solidFill>
            <a:prstDash val="solid"/>
            <a:round/>
            <a:headEnd type="none" w="med" len="med"/>
            <a:tailEnd type="stealth" w="med" len="med"/>
          </a:ln>
        </p:spPr>
      </p:cxnSp>
      <p:cxnSp>
        <p:nvCxnSpPr>
          <p:cNvPr id="20" name="Google Shape;684;p89">
            <a:extLst>
              <a:ext uri="{FF2B5EF4-FFF2-40B4-BE49-F238E27FC236}">
                <a16:creationId xmlns:a16="http://schemas.microsoft.com/office/drawing/2014/main" id="{B23D1C87-5E62-4D2E-8967-0F8C9A083149}"/>
              </a:ext>
            </a:extLst>
          </p:cNvPr>
          <p:cNvCxnSpPr>
            <a:cxnSpLocks/>
          </p:cNvCxnSpPr>
          <p:nvPr/>
        </p:nvCxnSpPr>
        <p:spPr>
          <a:xfrm>
            <a:off x="6159639" y="3789325"/>
            <a:ext cx="207666" cy="461129"/>
          </a:xfrm>
          <a:prstGeom prst="straightConnector1">
            <a:avLst/>
          </a:prstGeom>
          <a:noFill/>
          <a:ln w="38100" cap="flat" cmpd="sng">
            <a:solidFill>
              <a:schemeClr val="tx1"/>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 grpId="0"/>
      <p:bldP spid="7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13" name="Google Shape;824;p101">
            <a:extLst>
              <a:ext uri="{FF2B5EF4-FFF2-40B4-BE49-F238E27FC236}">
                <a16:creationId xmlns:a16="http://schemas.microsoft.com/office/drawing/2014/main" id="{0222BDFB-4594-4F5B-BE9C-64320906C829}"/>
              </a:ext>
            </a:extLst>
          </p:cNvPr>
          <p:cNvPicPr preferRelativeResize="0">
            <a:picLocks noChangeAspect="1"/>
          </p:cNvPicPr>
          <p:nvPr/>
        </p:nvPicPr>
        <p:blipFill rotWithShape="1">
          <a:blip r:embed="rId3">
            <a:alphaModFix/>
          </a:blip>
          <a:srcRect/>
          <a:stretch/>
        </p:blipFill>
        <p:spPr>
          <a:xfrm>
            <a:off x="2615706" y="2383870"/>
            <a:ext cx="6434888" cy="4023360"/>
          </a:xfrm>
          <a:prstGeom prst="rect">
            <a:avLst/>
          </a:prstGeom>
          <a:noFill/>
          <a:ln>
            <a:noFill/>
          </a:ln>
        </p:spPr>
      </p:pic>
      <p:sp>
        <p:nvSpPr>
          <p:cNvPr id="705" name="Google Shape;705;p91"/>
          <p:cNvSpPr txBox="1">
            <a:spLocks noGrp="1"/>
          </p:cNvSpPr>
          <p:nvPr>
            <p:ph type="title"/>
          </p:nvPr>
        </p:nvSpPr>
        <p:spPr/>
        <p:txBody>
          <a:bodyPr/>
          <a:lstStyle/>
          <a:p>
            <a:pPr lvl="0"/>
            <a:r>
              <a:rPr lang="en-US"/>
              <a:t>Making Connections</a:t>
            </a:r>
          </a:p>
        </p:txBody>
      </p:sp>
      <p:sp>
        <p:nvSpPr>
          <p:cNvPr id="707" name="Google Shape;707;p91"/>
          <p:cNvSpPr txBox="1">
            <a:spLocks noGrp="1"/>
          </p:cNvSpPr>
          <p:nvPr>
            <p:ph type="body" idx="4294967295"/>
          </p:nvPr>
        </p:nvSpPr>
        <p:spPr>
          <a:xfrm>
            <a:off x="7050899" y="1079490"/>
            <a:ext cx="2771771" cy="1001836"/>
          </a:xfrm>
          <a:prstGeom prst="rect">
            <a:avLst/>
          </a:prstGeom>
        </p:spPr>
        <p:txBody>
          <a:bodyPr spcFirstLastPara="1" vert="horz" wrap="square" lIns="91425" tIns="91425" rIns="91425" bIns="91425" rtlCol="0" anchor="t" anchorCtr="0">
            <a:noAutofit/>
          </a:bodyPr>
          <a:lstStyle/>
          <a:p>
            <a:pPr marL="0" indent="0" algn="ctr">
              <a:spcBef>
                <a:spcPts val="0"/>
              </a:spcBef>
              <a:buNone/>
            </a:pPr>
            <a:r>
              <a:rPr lang="en" sz="2400" b="1" dirty="0"/>
              <a:t>Y</a:t>
            </a:r>
            <a:r>
              <a:rPr lang="en" sz="2400" b="1" baseline="-25000" dirty="0"/>
              <a:t>i </a:t>
            </a:r>
            <a:r>
              <a:rPr lang="en" sz="2400" b="1" dirty="0"/>
              <a:t>= b</a:t>
            </a:r>
            <a:r>
              <a:rPr lang="en" sz="2400" b="1" baseline="-25000" dirty="0"/>
              <a:t>0 </a:t>
            </a:r>
            <a:r>
              <a:rPr lang="en" sz="2400" b="1" dirty="0"/>
              <a:t>+ b</a:t>
            </a:r>
            <a:r>
              <a:rPr lang="en" sz="2400" b="1" baseline="-25000" dirty="0"/>
              <a:t>1 </a:t>
            </a:r>
            <a:r>
              <a:rPr lang="en" sz="2400" b="1" dirty="0"/>
              <a:t>X</a:t>
            </a:r>
            <a:r>
              <a:rPr lang="en" sz="2400" b="1" baseline="-25000" dirty="0"/>
              <a:t>i </a:t>
            </a:r>
            <a:r>
              <a:rPr lang="en" sz="2400" b="1" dirty="0"/>
              <a:t> + e</a:t>
            </a:r>
            <a:r>
              <a:rPr lang="en" sz="2400" b="1" baseline="-25000" dirty="0"/>
              <a:t>i    </a:t>
            </a:r>
            <a:endParaRPr sz="2400" b="1" baseline="-25000" dirty="0"/>
          </a:p>
          <a:p>
            <a:pPr marL="0" indent="0" algn="ctr">
              <a:spcBef>
                <a:spcPts val="1600"/>
              </a:spcBef>
              <a:spcAft>
                <a:spcPts val="1600"/>
              </a:spcAft>
              <a:buNone/>
            </a:pPr>
            <a:r>
              <a:rPr lang="en" sz="2400" b="1" dirty="0"/>
              <a:t>Y</a:t>
            </a:r>
            <a:r>
              <a:rPr lang="en" sz="2400" b="1" baseline="-25000" dirty="0"/>
              <a:t>i </a:t>
            </a:r>
            <a:r>
              <a:rPr lang="en" sz="2400" b="1" dirty="0"/>
              <a:t>= 44</a:t>
            </a:r>
            <a:r>
              <a:rPr lang="en" sz="2400" b="1" baseline="-25000" dirty="0"/>
              <a:t> </a:t>
            </a:r>
            <a:r>
              <a:rPr lang="en" sz="2400" b="1" dirty="0"/>
              <a:t>+ .11X</a:t>
            </a:r>
            <a:r>
              <a:rPr lang="en" sz="2400" b="1" baseline="-25000" dirty="0"/>
              <a:t>i </a:t>
            </a:r>
            <a:r>
              <a:rPr lang="en" sz="2400" b="1" dirty="0"/>
              <a:t> + e</a:t>
            </a:r>
            <a:r>
              <a:rPr lang="en" sz="2400" b="1" baseline="-25000" dirty="0"/>
              <a:t>i    </a:t>
            </a:r>
            <a:endParaRPr sz="2400" b="1" baseline="-25000" dirty="0"/>
          </a:p>
        </p:txBody>
      </p:sp>
      <p:grpSp>
        <p:nvGrpSpPr>
          <p:cNvPr id="8" name="Group 7">
            <a:extLst>
              <a:ext uri="{FF2B5EF4-FFF2-40B4-BE49-F238E27FC236}">
                <a16:creationId xmlns:a16="http://schemas.microsoft.com/office/drawing/2014/main" id="{C32E28CF-E958-43E9-A992-D3CD62E43416}"/>
              </a:ext>
            </a:extLst>
          </p:cNvPr>
          <p:cNvGrpSpPr/>
          <p:nvPr/>
        </p:nvGrpSpPr>
        <p:grpSpPr>
          <a:xfrm>
            <a:off x="3364376" y="2019721"/>
            <a:ext cx="4379555" cy="2459683"/>
            <a:chOff x="1840375" y="2019720"/>
            <a:chExt cx="4379555" cy="2459683"/>
          </a:xfrm>
        </p:grpSpPr>
        <p:sp>
          <p:nvSpPr>
            <p:cNvPr id="710" name="Google Shape;710;p91"/>
            <p:cNvSpPr txBox="1"/>
            <p:nvPr/>
          </p:nvSpPr>
          <p:spPr>
            <a:xfrm>
              <a:off x="2727250" y="3291351"/>
              <a:ext cx="1581900" cy="60715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2400" b="1" dirty="0">
                  <a:solidFill>
                    <a:schemeClr val="tx1"/>
                  </a:solidFill>
                  <a:latin typeface="+mn-lt"/>
                  <a:ea typeface="Lato"/>
                  <a:cs typeface="Lato"/>
                  <a:sym typeface="Lato"/>
                </a:rPr>
                <a:t>b</a:t>
              </a:r>
              <a:r>
                <a:rPr lang="en" sz="2400" b="1" baseline="-25000" dirty="0">
                  <a:solidFill>
                    <a:schemeClr val="tx1"/>
                  </a:solidFill>
                  <a:latin typeface="+mn-lt"/>
                  <a:ea typeface="Lato"/>
                  <a:cs typeface="Lato"/>
                  <a:sym typeface="Lato"/>
                </a:rPr>
                <a:t>0</a:t>
              </a:r>
              <a:r>
                <a:rPr lang="en" sz="2400" b="1" dirty="0">
                  <a:solidFill>
                    <a:schemeClr val="tx1"/>
                  </a:solidFill>
                  <a:latin typeface="+mn-lt"/>
                  <a:ea typeface="Lato"/>
                  <a:cs typeface="Lato"/>
                  <a:sym typeface="Lato"/>
                </a:rPr>
                <a:t>= 44</a:t>
              </a:r>
              <a:endParaRPr dirty="0">
                <a:solidFill>
                  <a:schemeClr val="tx1"/>
                </a:solidFill>
                <a:latin typeface="+mn-lt"/>
                <a:ea typeface="Lato"/>
                <a:cs typeface="Lato"/>
                <a:sym typeface="Lato"/>
              </a:endParaRPr>
            </a:p>
          </p:txBody>
        </p:sp>
        <p:grpSp>
          <p:nvGrpSpPr>
            <p:cNvPr id="16" name="Group 15">
              <a:extLst>
                <a:ext uri="{FF2B5EF4-FFF2-40B4-BE49-F238E27FC236}">
                  <a16:creationId xmlns:a16="http://schemas.microsoft.com/office/drawing/2014/main" id="{CE925BE7-F19C-43C7-AB24-B746E69DA587}"/>
                </a:ext>
              </a:extLst>
            </p:cNvPr>
            <p:cNvGrpSpPr/>
            <p:nvPr/>
          </p:nvGrpSpPr>
          <p:grpSpPr>
            <a:xfrm>
              <a:off x="1840375" y="2019720"/>
              <a:ext cx="4379555" cy="2459683"/>
              <a:chOff x="1840375" y="2019720"/>
              <a:chExt cx="4379555" cy="2459683"/>
            </a:xfrm>
          </p:grpSpPr>
          <p:cxnSp>
            <p:nvCxnSpPr>
              <p:cNvPr id="12" name="Google Shape;684;p89">
                <a:extLst>
                  <a:ext uri="{FF2B5EF4-FFF2-40B4-BE49-F238E27FC236}">
                    <a16:creationId xmlns:a16="http://schemas.microsoft.com/office/drawing/2014/main" id="{F330D0F0-FA30-4EBC-9063-6724352E5259}"/>
                  </a:ext>
                </a:extLst>
              </p:cNvPr>
              <p:cNvCxnSpPr>
                <a:cxnSpLocks/>
              </p:cNvCxnSpPr>
              <p:nvPr/>
            </p:nvCxnSpPr>
            <p:spPr>
              <a:xfrm flipV="1">
                <a:off x="3236839" y="2019720"/>
                <a:ext cx="2983091" cy="1460084"/>
              </a:xfrm>
              <a:prstGeom prst="straightConnector1">
                <a:avLst/>
              </a:prstGeom>
              <a:noFill/>
              <a:ln w="38100" cap="flat" cmpd="sng">
                <a:solidFill>
                  <a:schemeClr val="tx1"/>
                </a:solidFill>
                <a:prstDash val="solid"/>
                <a:round/>
                <a:headEnd type="none" w="med" len="med"/>
                <a:tailEnd type="stealth" w="med" len="med"/>
              </a:ln>
            </p:spPr>
          </p:cxnSp>
          <p:cxnSp>
            <p:nvCxnSpPr>
              <p:cNvPr id="15" name="Google Shape;684;p89">
                <a:extLst>
                  <a:ext uri="{FF2B5EF4-FFF2-40B4-BE49-F238E27FC236}">
                    <a16:creationId xmlns:a16="http://schemas.microsoft.com/office/drawing/2014/main" id="{7B6EA056-1B01-424C-924C-C0FFE2F36DD8}"/>
                  </a:ext>
                </a:extLst>
              </p:cNvPr>
              <p:cNvCxnSpPr>
                <a:cxnSpLocks/>
              </p:cNvCxnSpPr>
              <p:nvPr/>
            </p:nvCxnSpPr>
            <p:spPr>
              <a:xfrm flipH="1">
                <a:off x="1840375" y="3789324"/>
                <a:ext cx="1160700" cy="690079"/>
              </a:xfrm>
              <a:prstGeom prst="straightConnector1">
                <a:avLst/>
              </a:prstGeom>
              <a:noFill/>
              <a:ln w="38100" cap="flat" cmpd="sng">
                <a:solidFill>
                  <a:schemeClr val="tx1"/>
                </a:solidFill>
                <a:prstDash val="solid"/>
                <a:round/>
                <a:headEnd type="none" w="med" len="med"/>
                <a:tailEnd type="stealth" w="med" len="med"/>
              </a:ln>
            </p:spPr>
          </p:cxnSp>
        </p:grpSp>
      </p:grpSp>
      <p:grpSp>
        <p:nvGrpSpPr>
          <p:cNvPr id="9" name="Group 8">
            <a:extLst>
              <a:ext uri="{FF2B5EF4-FFF2-40B4-BE49-F238E27FC236}">
                <a16:creationId xmlns:a16="http://schemas.microsoft.com/office/drawing/2014/main" id="{63F5D93C-A48D-412D-9D78-0AD7B48761E6}"/>
              </a:ext>
            </a:extLst>
          </p:cNvPr>
          <p:cNvGrpSpPr/>
          <p:nvPr/>
        </p:nvGrpSpPr>
        <p:grpSpPr>
          <a:xfrm>
            <a:off x="5833151" y="2019719"/>
            <a:ext cx="2573971" cy="2230734"/>
            <a:chOff x="4309150" y="2019719"/>
            <a:chExt cx="2573971" cy="2230734"/>
          </a:xfrm>
        </p:grpSpPr>
        <p:sp>
          <p:nvSpPr>
            <p:cNvPr id="711" name="Google Shape;711;p91"/>
            <p:cNvSpPr txBox="1"/>
            <p:nvPr/>
          </p:nvSpPr>
          <p:spPr>
            <a:xfrm>
              <a:off x="4309150" y="3286842"/>
              <a:ext cx="1160700" cy="607151"/>
            </a:xfrm>
            <a:prstGeom prst="rect">
              <a:avLst/>
            </a:prstGeom>
            <a:noFill/>
            <a:ln>
              <a:noFill/>
            </a:ln>
          </p:spPr>
          <p:txBody>
            <a:bodyPr spcFirstLastPara="1" wrap="square" lIns="91425" tIns="91425" rIns="91425" bIns="91425" anchor="t" anchorCtr="0">
              <a:noAutofit/>
            </a:bodyPr>
            <a:lstStyle/>
            <a:p>
              <a:pPr algn="ctr">
                <a:lnSpc>
                  <a:spcPct val="115000"/>
                </a:lnSpc>
              </a:pPr>
              <a:r>
                <a:rPr lang="en" sz="2400" b="1" dirty="0">
                  <a:solidFill>
                    <a:schemeClr val="tx1"/>
                  </a:solidFill>
                  <a:latin typeface="+mn-lt"/>
                  <a:ea typeface="Lato"/>
                  <a:cs typeface="Lato"/>
                  <a:sym typeface="Lato"/>
                </a:rPr>
                <a:t>b</a:t>
              </a:r>
              <a:r>
                <a:rPr lang="en" sz="2400" b="1" baseline="-25000" dirty="0">
                  <a:solidFill>
                    <a:schemeClr val="tx1"/>
                  </a:solidFill>
                  <a:latin typeface="+mn-lt"/>
                  <a:ea typeface="Lato"/>
                  <a:cs typeface="Lato"/>
                  <a:sym typeface="Lato"/>
                </a:rPr>
                <a:t>1</a:t>
              </a:r>
              <a:r>
                <a:rPr lang="en" sz="2400" b="1" dirty="0">
                  <a:solidFill>
                    <a:schemeClr val="tx1"/>
                  </a:solidFill>
                  <a:latin typeface="+mn-lt"/>
                  <a:ea typeface="Lato"/>
                  <a:cs typeface="Lato"/>
                  <a:sym typeface="Lato"/>
                </a:rPr>
                <a:t>= .11</a:t>
              </a:r>
              <a:endParaRPr dirty="0">
                <a:solidFill>
                  <a:schemeClr val="tx1"/>
                </a:solidFill>
                <a:latin typeface="+mn-lt"/>
                <a:ea typeface="Lato"/>
                <a:cs typeface="Lato"/>
                <a:sym typeface="Lato"/>
              </a:endParaRPr>
            </a:p>
          </p:txBody>
        </p:sp>
        <p:cxnSp>
          <p:nvCxnSpPr>
            <p:cNvPr id="19" name="Google Shape;684;p89">
              <a:extLst>
                <a:ext uri="{FF2B5EF4-FFF2-40B4-BE49-F238E27FC236}">
                  <a16:creationId xmlns:a16="http://schemas.microsoft.com/office/drawing/2014/main" id="{E2812599-FD8F-4D2B-8E36-B99BD3422CC1}"/>
                </a:ext>
              </a:extLst>
            </p:cNvPr>
            <p:cNvCxnSpPr>
              <a:cxnSpLocks/>
            </p:cNvCxnSpPr>
            <p:nvPr/>
          </p:nvCxnSpPr>
          <p:spPr>
            <a:xfrm flipV="1">
              <a:off x="4652387" y="2019719"/>
              <a:ext cx="2230734" cy="1409281"/>
            </a:xfrm>
            <a:prstGeom prst="straightConnector1">
              <a:avLst/>
            </a:prstGeom>
            <a:noFill/>
            <a:ln w="38100" cap="flat" cmpd="sng">
              <a:solidFill>
                <a:schemeClr val="tx1"/>
              </a:solidFill>
              <a:prstDash val="solid"/>
              <a:round/>
              <a:headEnd type="none" w="med" len="med"/>
              <a:tailEnd type="stealth" w="med" len="med"/>
            </a:ln>
          </p:spPr>
        </p:cxnSp>
        <p:cxnSp>
          <p:nvCxnSpPr>
            <p:cNvPr id="20" name="Google Shape;684;p89">
              <a:extLst>
                <a:ext uri="{FF2B5EF4-FFF2-40B4-BE49-F238E27FC236}">
                  <a16:creationId xmlns:a16="http://schemas.microsoft.com/office/drawing/2014/main" id="{B23D1C87-5E62-4D2E-8967-0F8C9A083149}"/>
                </a:ext>
              </a:extLst>
            </p:cNvPr>
            <p:cNvCxnSpPr>
              <a:cxnSpLocks/>
            </p:cNvCxnSpPr>
            <p:nvPr/>
          </p:nvCxnSpPr>
          <p:spPr>
            <a:xfrm>
              <a:off x="4635639" y="3789324"/>
              <a:ext cx="207666" cy="461129"/>
            </a:xfrm>
            <a:prstGeom prst="straightConnector1">
              <a:avLst/>
            </a:prstGeom>
            <a:noFill/>
            <a:ln w="38100" cap="flat" cmpd="sng">
              <a:solidFill>
                <a:schemeClr val="tx1"/>
              </a:solidFill>
              <a:prstDash val="solid"/>
              <a:round/>
              <a:headEnd type="none" w="med" len="med"/>
              <a:tailEnd type="stealth" w="med" len="med"/>
            </a:ln>
          </p:spPr>
        </p:cxnSp>
      </p:grpSp>
    </p:spTree>
    <p:extLst>
      <p:ext uri="{BB962C8B-B14F-4D97-AF65-F5344CB8AC3E}">
        <p14:creationId xmlns:p14="http://schemas.microsoft.com/office/powerpoint/2010/main" val="386999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93"/>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dirty="0"/>
              <a:t>Evaluat</a:t>
            </a:r>
            <a:r>
              <a:rPr lang="en-US" dirty="0"/>
              <a:t>e</a:t>
            </a:r>
            <a:r>
              <a:rPr lang="en" dirty="0"/>
              <a:t> Models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9"/>
          <p:cNvSpPr txBox="1">
            <a:spLocks noGrp="1"/>
          </p:cNvSpPr>
          <p:nvPr>
            <p:ph type="title"/>
          </p:nvPr>
        </p:nvSpPr>
        <p:spPr/>
        <p:txBody>
          <a:bodyPr/>
          <a:lstStyle/>
          <a:p>
            <a:pPr lvl="0"/>
            <a:r>
              <a:rPr lang="en-US"/>
              <a:t>From Informal to Formal Models</a:t>
            </a:r>
          </a:p>
        </p:txBody>
      </p:sp>
      <p:sp>
        <p:nvSpPr>
          <p:cNvPr id="687" name="Google Shape;687;p89"/>
          <p:cNvSpPr txBox="1">
            <a:spLocks noGrp="1"/>
          </p:cNvSpPr>
          <p:nvPr>
            <p:ph type="body" idx="4294967295"/>
          </p:nvPr>
        </p:nvSpPr>
        <p:spPr>
          <a:xfrm>
            <a:off x="5702244" y="1400797"/>
            <a:ext cx="4171937" cy="1065016"/>
          </a:xfrm>
          <a:prstGeom prst="rect">
            <a:avLst/>
          </a:prstGeom>
        </p:spPr>
        <p:txBody>
          <a:bodyPr spcFirstLastPara="1" vert="horz" wrap="square" lIns="91425" tIns="91425" rIns="91425" bIns="91425" rtlCol="0" anchor="t" anchorCtr="0">
            <a:noAutofit/>
          </a:bodyPr>
          <a:lstStyle/>
          <a:p>
            <a:pPr marL="0" indent="0">
              <a:spcBef>
                <a:spcPts val="600"/>
              </a:spcBef>
              <a:buNone/>
            </a:pPr>
            <a:r>
              <a:rPr lang="en" sz="2400" b="1" dirty="0">
                <a:solidFill>
                  <a:schemeClr val="accent1"/>
                </a:solidFill>
              </a:rPr>
              <a:t>Tip</a:t>
            </a:r>
            <a:r>
              <a:rPr lang="en" sz="2400" b="1" baseline="-25000" dirty="0">
                <a:solidFill>
                  <a:schemeClr val="accent1"/>
                </a:solidFill>
              </a:rPr>
              <a:t>i </a:t>
            </a:r>
            <a:r>
              <a:rPr lang="en" sz="2400" b="1" dirty="0">
                <a:solidFill>
                  <a:schemeClr val="accent1"/>
                </a:solidFill>
              </a:rPr>
              <a:t>= β</a:t>
            </a:r>
            <a:r>
              <a:rPr lang="en" sz="2400" b="1" baseline="-25000" dirty="0">
                <a:solidFill>
                  <a:schemeClr val="accent1"/>
                </a:solidFill>
              </a:rPr>
              <a:t>0 </a:t>
            </a:r>
            <a:r>
              <a:rPr lang="en" sz="2400" b="1" dirty="0">
                <a:solidFill>
                  <a:schemeClr val="accent1"/>
                </a:solidFill>
              </a:rPr>
              <a:t>+ β</a:t>
            </a:r>
            <a:r>
              <a:rPr lang="en" sz="2400" b="1" baseline="-25000" dirty="0">
                <a:solidFill>
                  <a:schemeClr val="accent1"/>
                </a:solidFill>
              </a:rPr>
              <a:t>1 </a:t>
            </a:r>
            <a:r>
              <a:rPr lang="en" sz="2400" b="1" dirty="0">
                <a:solidFill>
                  <a:schemeClr val="accent1"/>
                </a:solidFill>
              </a:rPr>
              <a:t>Condition</a:t>
            </a:r>
            <a:r>
              <a:rPr lang="en" sz="2400" b="1" baseline="-25000" dirty="0">
                <a:solidFill>
                  <a:schemeClr val="accent1"/>
                </a:solidFill>
              </a:rPr>
              <a:t>i </a:t>
            </a:r>
            <a:r>
              <a:rPr lang="en" sz="2400" b="1" dirty="0">
                <a:solidFill>
                  <a:schemeClr val="accent1"/>
                </a:solidFill>
              </a:rPr>
              <a:t> + ε</a:t>
            </a:r>
            <a:r>
              <a:rPr lang="en" sz="2400" b="1" baseline="-25000" dirty="0">
                <a:solidFill>
                  <a:schemeClr val="accent1"/>
                </a:solidFill>
              </a:rPr>
              <a:t>i</a:t>
            </a:r>
          </a:p>
          <a:p>
            <a:pPr marL="0" indent="0">
              <a:spcBef>
                <a:spcPts val="600"/>
              </a:spcBef>
              <a:buNone/>
            </a:pPr>
            <a:r>
              <a:rPr lang="en" sz="2400" dirty="0"/>
              <a:t>Y</a:t>
            </a:r>
            <a:r>
              <a:rPr lang="en" sz="2400" baseline="-25000" dirty="0"/>
              <a:t>i </a:t>
            </a:r>
            <a:r>
              <a:rPr lang="en" sz="2400" dirty="0"/>
              <a:t>= β</a:t>
            </a:r>
            <a:r>
              <a:rPr lang="en" sz="2400" baseline="-25000" dirty="0"/>
              <a:t>0 </a:t>
            </a:r>
            <a:r>
              <a:rPr lang="en" sz="2400" dirty="0"/>
              <a:t>+ β</a:t>
            </a:r>
            <a:r>
              <a:rPr lang="en" sz="2400" baseline="-25000" dirty="0"/>
              <a:t>1 </a:t>
            </a:r>
            <a:r>
              <a:rPr lang="en" sz="2400" dirty="0"/>
              <a:t>X</a:t>
            </a:r>
            <a:r>
              <a:rPr lang="en" sz="2400" baseline="-25000" dirty="0"/>
              <a:t>i </a:t>
            </a:r>
            <a:r>
              <a:rPr lang="en" sz="2400" dirty="0"/>
              <a:t> + ε</a:t>
            </a:r>
            <a:r>
              <a:rPr lang="en" sz="2400" baseline="-25000" dirty="0"/>
              <a:t>i</a:t>
            </a:r>
            <a:endParaRPr sz="2400" dirty="0"/>
          </a:p>
        </p:txBody>
      </p:sp>
      <p:sp>
        <p:nvSpPr>
          <p:cNvPr id="683" name="Google Shape;683;p89"/>
          <p:cNvSpPr/>
          <p:nvPr/>
        </p:nvSpPr>
        <p:spPr>
          <a:xfrm>
            <a:off x="1889760" y="1750437"/>
            <a:ext cx="3441000" cy="866100"/>
          </a:xfrm>
          <a:prstGeom prst="rect">
            <a:avLst/>
          </a:prstGeom>
          <a:noFill/>
          <a:ln>
            <a:noFill/>
          </a:ln>
        </p:spPr>
        <p:txBody>
          <a:bodyPr spcFirstLastPara="1" wrap="square" lIns="91425" tIns="45700" rIns="91425" bIns="45700" anchor="t" anchorCtr="0">
            <a:noAutofit/>
          </a:bodyPr>
          <a:lstStyle/>
          <a:p>
            <a:r>
              <a:rPr lang="en" sz="2800" b="1" dirty="0">
                <a:solidFill>
                  <a:schemeClr val="tx1"/>
                </a:solidFill>
                <a:latin typeface="+mj-lt"/>
                <a:ea typeface="Lato"/>
                <a:cs typeface="Lato"/>
                <a:sym typeface="Lato"/>
              </a:rPr>
              <a:t>Data Generating Proces</a:t>
            </a:r>
            <a:r>
              <a:rPr lang="en-US" sz="2800" b="1" dirty="0">
                <a:solidFill>
                  <a:schemeClr val="tx1"/>
                </a:solidFill>
                <a:latin typeface="+mj-lt"/>
                <a:ea typeface="Lato"/>
                <a:cs typeface="Lato"/>
                <a:sym typeface="Lato"/>
              </a:rPr>
              <a:t>s</a:t>
            </a:r>
            <a:endParaRPr sz="2800" b="1" dirty="0">
              <a:solidFill>
                <a:schemeClr val="tx1"/>
              </a:solidFill>
              <a:latin typeface="+mj-lt"/>
              <a:ea typeface="Lato"/>
              <a:cs typeface="Lato"/>
              <a:sym typeface="Lato"/>
            </a:endParaRPr>
          </a:p>
        </p:txBody>
      </p:sp>
      <p:cxnSp>
        <p:nvCxnSpPr>
          <p:cNvPr id="686" name="Google Shape;686;p89"/>
          <p:cNvCxnSpPr>
            <a:cxnSpLocks/>
            <a:endCxn id="687" idx="1"/>
          </p:cNvCxnSpPr>
          <p:nvPr/>
        </p:nvCxnSpPr>
        <p:spPr>
          <a:xfrm flipV="1">
            <a:off x="4950489" y="1933306"/>
            <a:ext cx="751754" cy="116559"/>
          </a:xfrm>
          <a:prstGeom prst="straightConnector1">
            <a:avLst/>
          </a:prstGeom>
          <a:noFill/>
          <a:ln w="38100" cap="flat" cmpd="sng">
            <a:solidFill>
              <a:schemeClr val="tx1"/>
            </a:solidFill>
            <a:prstDash val="solid"/>
            <a:round/>
            <a:headEnd type="none" w="med" len="med"/>
            <a:tailEnd type="stealth" w="med" len="med"/>
          </a:ln>
        </p:spPr>
      </p:cxnSp>
      <p:grpSp>
        <p:nvGrpSpPr>
          <p:cNvPr id="24" name="Group 23">
            <a:extLst>
              <a:ext uri="{FF2B5EF4-FFF2-40B4-BE49-F238E27FC236}">
                <a16:creationId xmlns:a16="http://schemas.microsoft.com/office/drawing/2014/main" id="{090F1D3F-69AF-44E7-B6C3-BFF0FCF5E9B0}"/>
              </a:ext>
            </a:extLst>
          </p:cNvPr>
          <p:cNvGrpSpPr/>
          <p:nvPr/>
        </p:nvGrpSpPr>
        <p:grpSpPr>
          <a:xfrm>
            <a:off x="1889759" y="2694758"/>
            <a:ext cx="4206241" cy="3751323"/>
            <a:chOff x="365758" y="2694757"/>
            <a:chExt cx="4206241" cy="3751323"/>
          </a:xfrm>
        </p:grpSpPr>
        <p:cxnSp>
          <p:nvCxnSpPr>
            <p:cNvPr id="684" name="Google Shape;684;p89"/>
            <p:cNvCxnSpPr>
              <a:cxnSpLocks/>
            </p:cNvCxnSpPr>
            <p:nvPr/>
          </p:nvCxnSpPr>
          <p:spPr>
            <a:xfrm>
              <a:off x="1458241" y="2694757"/>
              <a:ext cx="0" cy="952917"/>
            </a:xfrm>
            <a:prstGeom prst="straightConnector1">
              <a:avLst/>
            </a:prstGeom>
            <a:noFill/>
            <a:ln w="38100" cap="flat" cmpd="sng">
              <a:solidFill>
                <a:schemeClr val="tx1"/>
              </a:solidFill>
              <a:prstDash val="solid"/>
              <a:round/>
              <a:headEnd type="none" w="med" len="med"/>
              <a:tailEnd type="stealth" w="med" len="med"/>
            </a:ln>
          </p:spPr>
        </p:cxnSp>
        <p:grpSp>
          <p:nvGrpSpPr>
            <p:cNvPr id="22" name="Group 21">
              <a:extLst>
                <a:ext uri="{FF2B5EF4-FFF2-40B4-BE49-F238E27FC236}">
                  <a16:creationId xmlns:a16="http://schemas.microsoft.com/office/drawing/2014/main" id="{B21AAD7C-53FB-4F7A-A38E-3D207DFC78A1}"/>
                </a:ext>
              </a:extLst>
            </p:cNvPr>
            <p:cNvGrpSpPr/>
            <p:nvPr/>
          </p:nvGrpSpPr>
          <p:grpSpPr>
            <a:xfrm>
              <a:off x="365758" y="3647674"/>
              <a:ext cx="4206241" cy="2798406"/>
              <a:chOff x="1030349" y="3806567"/>
              <a:chExt cx="3161211" cy="2798406"/>
            </a:xfrm>
          </p:grpSpPr>
          <p:sp>
            <p:nvSpPr>
              <p:cNvPr id="682" name="Google Shape;682;p89"/>
              <p:cNvSpPr/>
              <p:nvPr/>
            </p:nvSpPr>
            <p:spPr>
              <a:xfrm>
                <a:off x="1030349" y="3806567"/>
                <a:ext cx="3161211" cy="866100"/>
              </a:xfrm>
              <a:prstGeom prst="rect">
                <a:avLst/>
              </a:prstGeom>
              <a:noFill/>
              <a:ln>
                <a:noFill/>
              </a:ln>
            </p:spPr>
            <p:txBody>
              <a:bodyPr spcFirstLastPara="1" wrap="square" lIns="91425" tIns="45700" rIns="91425" bIns="45700" anchor="t" anchorCtr="0">
                <a:noAutofit/>
              </a:bodyPr>
              <a:lstStyle/>
              <a:p>
                <a:r>
                  <a:rPr lang="fi-FI" sz="2400" dirty="0">
                    <a:latin typeface="+mn-lt"/>
                  </a:rPr>
                  <a:t>Y</a:t>
                </a:r>
                <a:r>
                  <a:rPr lang="fi-FI" sz="2400" baseline="-25000" dirty="0">
                    <a:latin typeface="+mn-lt"/>
                  </a:rPr>
                  <a:t>i </a:t>
                </a:r>
                <a:r>
                  <a:rPr lang="fi-FI" sz="2400" dirty="0">
                    <a:latin typeface="+mn-lt"/>
                  </a:rPr>
                  <a:t>= b</a:t>
                </a:r>
                <a:r>
                  <a:rPr lang="fi-FI" sz="2400" baseline="-25000" dirty="0">
                    <a:latin typeface="+mn-lt"/>
                  </a:rPr>
                  <a:t>0 </a:t>
                </a:r>
                <a:r>
                  <a:rPr lang="fi-FI" sz="2400" dirty="0">
                    <a:latin typeface="+mn-lt"/>
                  </a:rPr>
                  <a:t>+ b</a:t>
                </a:r>
                <a:r>
                  <a:rPr lang="fi-FI" sz="2400" baseline="-25000" dirty="0">
                    <a:latin typeface="+mn-lt"/>
                  </a:rPr>
                  <a:t>1 </a:t>
                </a:r>
                <a:r>
                  <a:rPr lang="fi-FI" sz="2400" dirty="0">
                    <a:latin typeface="+mn-lt"/>
                  </a:rPr>
                  <a:t>X</a:t>
                </a:r>
                <a:r>
                  <a:rPr lang="fi-FI" sz="2400" baseline="-25000" dirty="0">
                    <a:latin typeface="+mn-lt"/>
                  </a:rPr>
                  <a:t>i </a:t>
                </a:r>
                <a:r>
                  <a:rPr lang="fi-FI" sz="2400" dirty="0">
                    <a:latin typeface="+mn-lt"/>
                  </a:rPr>
                  <a:t> + e</a:t>
                </a:r>
                <a:r>
                  <a:rPr lang="fi-FI" sz="2400" baseline="-25000" dirty="0">
                    <a:latin typeface="+mn-lt"/>
                  </a:rPr>
                  <a:t>i</a:t>
                </a:r>
              </a:p>
              <a:p>
                <a:r>
                  <a:rPr lang="en" sz="2400" dirty="0">
                    <a:latin typeface="Consolas"/>
                    <a:ea typeface="Consolas"/>
                    <a:cs typeface="Consolas"/>
                    <a:sym typeface="Consolas"/>
                  </a:rPr>
                  <a:t>lm(Tip ~ Condition,...)</a:t>
                </a:r>
              </a:p>
              <a:p>
                <a:r>
                  <a:rPr lang="fi-FI" sz="2400" b="1" baseline="-25000" dirty="0"/>
                  <a:t>    </a:t>
                </a:r>
              </a:p>
              <a:p>
                <a:endParaRPr sz="2400" dirty="0">
                  <a:solidFill>
                    <a:schemeClr val="accent1"/>
                  </a:solidFill>
                  <a:latin typeface="+mn-lt"/>
                  <a:ea typeface="Lato"/>
                  <a:cs typeface="Lato"/>
                  <a:sym typeface="Lato"/>
                </a:endParaRPr>
              </a:p>
            </p:txBody>
          </p:sp>
          <p:pic>
            <p:nvPicPr>
              <p:cNvPr id="688" name="Google Shape;688;p89"/>
              <p:cNvPicPr preferRelativeResize="0"/>
              <p:nvPr/>
            </p:nvPicPr>
            <p:blipFill>
              <a:blip r:embed="rId3">
                <a:alphaModFix/>
              </a:blip>
              <a:stretch>
                <a:fillRect/>
              </a:stretch>
            </p:blipFill>
            <p:spPr>
              <a:xfrm>
                <a:off x="1030350" y="4789224"/>
                <a:ext cx="2959600" cy="1815749"/>
              </a:xfrm>
              <a:prstGeom prst="rect">
                <a:avLst/>
              </a:prstGeom>
              <a:noFill/>
              <a:ln w="9525" cap="flat" cmpd="sng">
                <a:solidFill>
                  <a:schemeClr val="dk2"/>
                </a:solidFill>
                <a:prstDash val="solid"/>
                <a:round/>
                <a:headEnd type="none" w="sm" len="sm"/>
                <a:tailEnd type="none" w="sm" len="sm"/>
              </a:ln>
            </p:spPr>
          </p:pic>
        </p:grpSp>
      </p:grpSp>
      <p:grpSp>
        <p:nvGrpSpPr>
          <p:cNvPr id="23" name="Group 22">
            <a:extLst>
              <a:ext uri="{FF2B5EF4-FFF2-40B4-BE49-F238E27FC236}">
                <a16:creationId xmlns:a16="http://schemas.microsoft.com/office/drawing/2014/main" id="{BFB8F543-FE56-4CF8-9159-BA71679C58E3}"/>
              </a:ext>
            </a:extLst>
          </p:cNvPr>
          <p:cNvGrpSpPr/>
          <p:nvPr/>
        </p:nvGrpSpPr>
        <p:grpSpPr>
          <a:xfrm>
            <a:off x="4839961" y="2433669"/>
            <a:ext cx="2322938" cy="665008"/>
            <a:chOff x="3315961" y="2433669"/>
            <a:chExt cx="2322938" cy="665008"/>
          </a:xfrm>
        </p:grpSpPr>
        <p:cxnSp>
          <p:nvCxnSpPr>
            <p:cNvPr id="685" name="Google Shape;685;p89"/>
            <p:cNvCxnSpPr>
              <a:cxnSpLocks/>
              <a:endCxn id="2" idx="1"/>
            </p:cNvCxnSpPr>
            <p:nvPr/>
          </p:nvCxnSpPr>
          <p:spPr>
            <a:xfrm>
              <a:off x="3315961" y="2433669"/>
              <a:ext cx="862287" cy="434176"/>
            </a:xfrm>
            <a:prstGeom prst="straightConnector1">
              <a:avLst/>
            </a:prstGeom>
            <a:noFill/>
            <a:ln w="38100" cap="flat" cmpd="sng">
              <a:solidFill>
                <a:schemeClr val="tx1"/>
              </a:solidFill>
              <a:prstDash val="solid"/>
              <a:round/>
              <a:headEnd type="none" w="med" len="med"/>
              <a:tailEnd type="stealth" w="med" len="med"/>
            </a:ln>
          </p:spPr>
        </p:cxnSp>
        <p:sp>
          <p:nvSpPr>
            <p:cNvPr id="2" name="Rectangle 1">
              <a:extLst>
                <a:ext uri="{FF2B5EF4-FFF2-40B4-BE49-F238E27FC236}">
                  <a16:creationId xmlns:a16="http://schemas.microsoft.com/office/drawing/2014/main" id="{46C381FB-520C-4E14-9218-1CA5368D9F3D}"/>
                </a:ext>
              </a:extLst>
            </p:cNvPr>
            <p:cNvSpPr/>
            <p:nvPr/>
          </p:nvSpPr>
          <p:spPr>
            <a:xfrm>
              <a:off x="4178243" y="2637012"/>
              <a:ext cx="1460656" cy="461665"/>
            </a:xfrm>
            <a:prstGeom prst="rect">
              <a:avLst/>
            </a:prstGeom>
          </p:spPr>
          <p:txBody>
            <a:bodyPr wrap="none">
              <a:spAutoFit/>
            </a:bodyPr>
            <a:lstStyle/>
            <a:p>
              <a:pPr lvl="0"/>
              <a:r>
                <a:rPr lang="en-US" sz="2400" dirty="0">
                  <a:latin typeface="+mn-lt"/>
                </a:rPr>
                <a:t>Y</a:t>
              </a:r>
              <a:r>
                <a:rPr lang="en-US" sz="2400" baseline="-25000" dirty="0">
                  <a:latin typeface="+mn-lt"/>
                </a:rPr>
                <a:t>i </a:t>
              </a:r>
              <a:r>
                <a:rPr lang="en-US" sz="2400" dirty="0">
                  <a:latin typeface="+mn-lt"/>
                </a:rPr>
                <a:t>= </a:t>
              </a:r>
              <a:r>
                <a:rPr lang="el-GR" sz="2400" dirty="0">
                  <a:latin typeface="+mn-lt"/>
                </a:rPr>
                <a:t>β</a:t>
              </a:r>
              <a:r>
                <a:rPr lang="el-GR" sz="2400" baseline="-25000" dirty="0">
                  <a:latin typeface="+mn-lt"/>
                </a:rPr>
                <a:t>0 </a:t>
              </a:r>
              <a:r>
                <a:rPr lang="el-GR" sz="2400" dirty="0">
                  <a:latin typeface="+mn-lt"/>
                </a:rPr>
                <a:t>+ ε</a:t>
              </a:r>
              <a:r>
                <a:rPr lang="en-US" sz="2400" baseline="-25000" dirty="0" err="1">
                  <a:latin typeface="+mn-lt"/>
                </a:rPr>
                <a:t>i</a:t>
              </a:r>
              <a:endParaRPr lang="en-US" sz="2400" dirty="0">
                <a:latin typeface="+mn-lt"/>
              </a:endParaRPr>
            </a:p>
          </p:txBody>
        </p:sp>
      </p:grpSp>
      <p:grpSp>
        <p:nvGrpSpPr>
          <p:cNvPr id="3" name="Group 2">
            <a:extLst>
              <a:ext uri="{FF2B5EF4-FFF2-40B4-BE49-F238E27FC236}">
                <a16:creationId xmlns:a16="http://schemas.microsoft.com/office/drawing/2014/main" id="{22C31F3B-9FDF-422A-96BF-1F83238AB01D}"/>
              </a:ext>
            </a:extLst>
          </p:cNvPr>
          <p:cNvGrpSpPr/>
          <p:nvPr/>
        </p:nvGrpSpPr>
        <p:grpSpPr>
          <a:xfrm>
            <a:off x="4107978" y="2617130"/>
            <a:ext cx="6026351" cy="3828951"/>
            <a:chOff x="2583977" y="2617129"/>
            <a:chExt cx="6026351" cy="3828951"/>
          </a:xfrm>
        </p:grpSpPr>
        <p:grpSp>
          <p:nvGrpSpPr>
            <p:cNvPr id="4" name="Group 3">
              <a:extLst>
                <a:ext uri="{FF2B5EF4-FFF2-40B4-BE49-F238E27FC236}">
                  <a16:creationId xmlns:a16="http://schemas.microsoft.com/office/drawing/2014/main" id="{3D79FC3B-6126-459E-A32C-18226C527015}"/>
                </a:ext>
              </a:extLst>
            </p:cNvPr>
            <p:cNvGrpSpPr/>
            <p:nvPr/>
          </p:nvGrpSpPr>
          <p:grpSpPr>
            <a:xfrm>
              <a:off x="2583977" y="2617129"/>
              <a:ext cx="6026351" cy="3828951"/>
              <a:chOff x="2583977" y="2617129"/>
              <a:chExt cx="6026351" cy="3828951"/>
            </a:xfrm>
          </p:grpSpPr>
          <p:pic>
            <p:nvPicPr>
              <p:cNvPr id="14" name="Google Shape;772;p95">
                <a:extLst>
                  <a:ext uri="{FF2B5EF4-FFF2-40B4-BE49-F238E27FC236}">
                    <a16:creationId xmlns:a16="http://schemas.microsoft.com/office/drawing/2014/main" id="{0E1EB855-141F-497C-AB04-E5ADD1D75B67}"/>
                  </a:ext>
                </a:extLst>
              </p:cNvPr>
              <p:cNvPicPr preferRelativeResize="0"/>
              <p:nvPr/>
            </p:nvPicPr>
            <p:blipFill>
              <a:blip r:embed="rId4">
                <a:alphaModFix/>
              </a:blip>
              <a:stretch>
                <a:fillRect/>
              </a:stretch>
            </p:blipFill>
            <p:spPr>
              <a:xfrm>
                <a:off x="5168719" y="4240404"/>
                <a:ext cx="3441609" cy="2205676"/>
              </a:xfrm>
              <a:prstGeom prst="rect">
                <a:avLst/>
              </a:prstGeom>
              <a:noFill/>
              <a:ln w="9525" cap="flat" cmpd="sng">
                <a:solidFill>
                  <a:schemeClr val="dk2"/>
                </a:solidFill>
                <a:prstDash val="solid"/>
                <a:round/>
                <a:headEnd type="none" w="sm" len="sm"/>
                <a:tailEnd type="none" w="sm" len="sm"/>
              </a:ln>
            </p:spPr>
          </p:pic>
          <p:sp>
            <p:nvSpPr>
              <p:cNvPr id="15" name="Google Shape;770;p95">
                <a:extLst>
                  <a:ext uri="{FF2B5EF4-FFF2-40B4-BE49-F238E27FC236}">
                    <a16:creationId xmlns:a16="http://schemas.microsoft.com/office/drawing/2014/main" id="{B109EFCD-BDFE-47FD-9273-B76FF5345224}"/>
                  </a:ext>
                </a:extLst>
              </p:cNvPr>
              <p:cNvSpPr/>
              <p:nvPr/>
            </p:nvSpPr>
            <p:spPr>
              <a:xfrm>
                <a:off x="5168715" y="3647673"/>
                <a:ext cx="3441610" cy="760601"/>
              </a:xfrm>
              <a:prstGeom prst="rect">
                <a:avLst/>
              </a:prstGeom>
              <a:noFill/>
              <a:ln>
                <a:noFill/>
              </a:ln>
            </p:spPr>
            <p:txBody>
              <a:bodyPr spcFirstLastPara="1" wrap="square" lIns="91425" tIns="45700" rIns="91425" bIns="45700" anchor="t" anchorCtr="0">
                <a:noAutofit/>
              </a:bodyPr>
              <a:lstStyle/>
              <a:p>
                <a:pPr algn="ctr"/>
                <a:r>
                  <a:rPr lang="en" sz="2400" b="1" dirty="0">
                    <a:solidFill>
                      <a:schemeClr val="tx1"/>
                    </a:solidFill>
                    <a:latin typeface="+mj-lt"/>
                    <a:ea typeface="Lato"/>
                    <a:cs typeface="Lato"/>
                    <a:sym typeface="Lato"/>
                  </a:rPr>
                  <a:t>Sampling Distribution</a:t>
                </a:r>
                <a:endParaRPr sz="2400" b="1" dirty="0">
                  <a:solidFill>
                    <a:schemeClr val="tx1"/>
                  </a:solidFill>
                  <a:latin typeface="+mj-lt"/>
                  <a:ea typeface="Lato"/>
                  <a:cs typeface="Lato"/>
                  <a:sym typeface="Lato"/>
                </a:endParaRPr>
              </a:p>
            </p:txBody>
          </p:sp>
          <p:cxnSp>
            <p:nvCxnSpPr>
              <p:cNvPr id="16" name="Google Shape;685;p89">
                <a:extLst>
                  <a:ext uri="{FF2B5EF4-FFF2-40B4-BE49-F238E27FC236}">
                    <a16:creationId xmlns:a16="http://schemas.microsoft.com/office/drawing/2014/main" id="{603E4BEA-F95A-43D0-965D-C8BC58395FEA}"/>
                  </a:ext>
                </a:extLst>
              </p:cNvPr>
              <p:cNvCxnSpPr>
                <a:cxnSpLocks/>
              </p:cNvCxnSpPr>
              <p:nvPr/>
            </p:nvCxnSpPr>
            <p:spPr>
              <a:xfrm>
                <a:off x="2583977" y="2617129"/>
                <a:ext cx="2646876" cy="1203633"/>
              </a:xfrm>
              <a:prstGeom prst="straightConnector1">
                <a:avLst/>
              </a:prstGeom>
              <a:noFill/>
              <a:ln w="38100" cap="flat" cmpd="sng">
                <a:solidFill>
                  <a:schemeClr val="tx1"/>
                </a:solidFill>
                <a:prstDash val="solid"/>
                <a:round/>
                <a:headEnd type="none" w="med" len="med"/>
                <a:tailEnd type="stealth" w="med" len="med"/>
              </a:ln>
            </p:spPr>
          </p:cxnSp>
        </p:grpSp>
        <p:cxnSp>
          <p:nvCxnSpPr>
            <p:cNvPr id="19" name="Google Shape;773;p95">
              <a:extLst>
                <a:ext uri="{FF2B5EF4-FFF2-40B4-BE49-F238E27FC236}">
                  <a16:creationId xmlns:a16="http://schemas.microsoft.com/office/drawing/2014/main" id="{4C81F187-3303-49E1-900F-D9F2F8018F16}"/>
                </a:ext>
              </a:extLst>
            </p:cNvPr>
            <p:cNvCxnSpPr>
              <a:cxnSpLocks/>
            </p:cNvCxnSpPr>
            <p:nvPr/>
          </p:nvCxnSpPr>
          <p:spPr>
            <a:xfrm>
              <a:off x="7842117" y="4827916"/>
              <a:ext cx="0" cy="1156915"/>
            </a:xfrm>
            <a:prstGeom prst="straightConnector1">
              <a:avLst/>
            </a:prstGeom>
            <a:noFill/>
            <a:ln w="38100" cap="flat" cmpd="sng">
              <a:solidFill>
                <a:schemeClr val="dk1"/>
              </a:solidFill>
              <a:prstDash val="solid"/>
              <a:round/>
              <a:headEnd type="none" w="med" len="med"/>
              <a:tailEnd type="triangle" w="med" len="med"/>
            </a:ln>
          </p:spPr>
        </p:cxnSp>
        <p:sp>
          <p:nvSpPr>
            <p:cNvPr id="6" name="Rectangle 5">
              <a:extLst>
                <a:ext uri="{FF2B5EF4-FFF2-40B4-BE49-F238E27FC236}">
                  <a16:creationId xmlns:a16="http://schemas.microsoft.com/office/drawing/2014/main" id="{0AA93E29-87D1-41CE-BC85-6D1DB5DC657B}"/>
                </a:ext>
              </a:extLst>
            </p:cNvPr>
            <p:cNvSpPr/>
            <p:nvPr/>
          </p:nvSpPr>
          <p:spPr>
            <a:xfrm>
              <a:off x="7666428" y="4442208"/>
              <a:ext cx="360996" cy="307777"/>
            </a:xfrm>
            <a:prstGeom prst="rect">
              <a:avLst/>
            </a:prstGeom>
          </p:spPr>
          <p:txBody>
            <a:bodyPr wrap="none">
              <a:spAutoFit/>
            </a:bodyPr>
            <a:lstStyle/>
            <a:p>
              <a:r>
                <a:rPr lang="fi-FI" b="1" dirty="0"/>
                <a:t>b</a:t>
              </a:r>
              <a:r>
                <a:rPr lang="fi-FI" b="1" baseline="-25000" dirty="0"/>
                <a:t>1</a:t>
              </a:r>
              <a:endParaRPr lang="en-US" b="1" dirty="0"/>
            </a:p>
          </p:txBody>
        </p:sp>
      </p:grpSp>
    </p:spTree>
    <p:extLst>
      <p:ext uri="{BB962C8B-B14F-4D97-AF65-F5344CB8AC3E}">
        <p14:creationId xmlns:p14="http://schemas.microsoft.com/office/powerpoint/2010/main" val="346382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96"/>
          <p:cNvSpPr txBox="1">
            <a:spLocks noGrp="1"/>
          </p:cNvSpPr>
          <p:nvPr>
            <p:ph type="title"/>
          </p:nvPr>
        </p:nvSpPr>
        <p:spPr/>
        <p:txBody>
          <a:bodyPr>
            <a:normAutofit/>
          </a:bodyPr>
          <a:lstStyle/>
          <a:p>
            <a:pPr lvl="0"/>
            <a:r>
              <a:rPr lang="en-US" sz="3600" dirty="0"/>
              <a:t>More Complex than Teaching </a:t>
            </a:r>
            <a:r>
              <a:rPr lang="en-US" sz="3600" i="1" dirty="0"/>
              <a:t>t</a:t>
            </a:r>
            <a:r>
              <a:rPr lang="en-US" sz="3600" dirty="0"/>
              <a:t>-tests…</a:t>
            </a:r>
            <a:br>
              <a:rPr lang="en-US" sz="3600" dirty="0"/>
            </a:br>
            <a:br>
              <a:rPr lang="en-US" sz="3600" dirty="0"/>
            </a:br>
            <a:r>
              <a:rPr lang="en" sz="3600" b="1" dirty="0">
                <a:solidFill>
                  <a:schemeClr val="bg2"/>
                </a:solidFill>
                <a:ea typeface="Raleway Medium"/>
                <a:cs typeface="Raleway Medium"/>
                <a:sym typeface="Raleway Medium"/>
              </a:rPr>
              <a:t>What do you get for it?</a:t>
            </a:r>
            <a:endParaRPr lang="en-US" sz="3600" b="1" dirty="0">
              <a:solidFill>
                <a:schemeClr val="bg2"/>
              </a:solidFill>
            </a:endParaRPr>
          </a:p>
        </p:txBody>
      </p:sp>
      <p:cxnSp>
        <p:nvCxnSpPr>
          <p:cNvPr id="779" name="Google Shape;779;p96"/>
          <p:cNvCxnSpPr/>
          <p:nvPr/>
        </p:nvCxnSpPr>
        <p:spPr>
          <a:xfrm>
            <a:off x="5866900" y="1763400"/>
            <a:ext cx="0" cy="3483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31F795-106C-4123-9B05-4C402306954F}"/>
              </a:ext>
            </a:extLst>
          </p:cNvPr>
          <p:cNvSpPr>
            <a:spLocks noGrp="1"/>
          </p:cNvSpPr>
          <p:nvPr>
            <p:ph type="title"/>
          </p:nvPr>
        </p:nvSpPr>
        <p:spPr/>
        <p:txBody>
          <a:bodyPr>
            <a:noAutofit/>
          </a:bodyPr>
          <a:lstStyle/>
          <a:p>
            <a:r>
              <a:rPr lang="en-US" sz="1500" dirty="0"/>
              <a:t>How important were each of the following in helping you learn the content of this course?</a:t>
            </a:r>
          </a:p>
        </p:txBody>
      </p:sp>
      <p:sp>
        <p:nvSpPr>
          <p:cNvPr id="2" name="Slide Number Placeholder 1">
            <a:extLst>
              <a:ext uri="{FF2B5EF4-FFF2-40B4-BE49-F238E27FC236}">
                <a16:creationId xmlns:a16="http://schemas.microsoft.com/office/drawing/2014/main" id="{5F343F66-C14A-4BD7-80F8-D02A90325CEC}"/>
              </a:ext>
            </a:extLst>
          </p:cNvPr>
          <p:cNvSpPr>
            <a:spLocks noGrp="1"/>
          </p:cNvSpPr>
          <p:nvPr>
            <p:ph type="sldNum" idx="12"/>
          </p:nvPr>
        </p:nvSpPr>
        <p:spPr/>
        <p:txBody>
          <a:bodyPr/>
          <a:lstStyle/>
          <a:p>
            <a:fld id="{1097D97E-CD39-41EB-8EEF-A7E46DD248FC}" type="slidenum">
              <a:rPr lang="en-US" smtClean="0"/>
              <a:t>28</a:t>
            </a:fld>
            <a:endParaRPr lang="en-US"/>
          </a:p>
        </p:txBody>
      </p:sp>
      <p:pic>
        <p:nvPicPr>
          <p:cNvPr id="12" name="Content Placeholder 11" descr="A screenshot of a cell phone&#10;&#10;Description automatically generated">
            <a:extLst>
              <a:ext uri="{FF2B5EF4-FFF2-40B4-BE49-F238E27FC236}">
                <a16:creationId xmlns:a16="http://schemas.microsoft.com/office/drawing/2014/main" id="{90B73C94-83F8-49AE-93F4-50DCFB9EA90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763005" y="1944684"/>
            <a:ext cx="6665990" cy="4114808"/>
          </a:xfrm>
        </p:spPr>
      </p:pic>
    </p:spTree>
    <p:extLst>
      <p:ext uri="{BB962C8B-B14F-4D97-AF65-F5344CB8AC3E}">
        <p14:creationId xmlns:p14="http://schemas.microsoft.com/office/powerpoint/2010/main" val="1763520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FE39D3-02CA-4DFB-AA65-2F02D4BEF696}"/>
              </a:ext>
            </a:extLst>
          </p:cNvPr>
          <p:cNvSpPr>
            <a:spLocks noGrp="1"/>
          </p:cNvSpPr>
          <p:nvPr>
            <p:ph type="title"/>
          </p:nvPr>
        </p:nvSpPr>
        <p:spPr/>
        <p:txBody>
          <a:bodyPr/>
          <a:lstStyle/>
          <a:p>
            <a:r>
              <a:rPr lang="en-US" dirty="0"/>
              <a:t>What kind of thinking did students do?</a:t>
            </a:r>
          </a:p>
        </p:txBody>
      </p:sp>
      <p:sp>
        <p:nvSpPr>
          <p:cNvPr id="2" name="Slide Number Placeholder 1">
            <a:extLst>
              <a:ext uri="{FF2B5EF4-FFF2-40B4-BE49-F238E27FC236}">
                <a16:creationId xmlns:a16="http://schemas.microsoft.com/office/drawing/2014/main" id="{2875212F-98D7-4A98-8E06-8E90D607385D}"/>
              </a:ext>
            </a:extLst>
          </p:cNvPr>
          <p:cNvSpPr>
            <a:spLocks noGrp="1"/>
          </p:cNvSpPr>
          <p:nvPr>
            <p:ph type="sldNum" idx="12"/>
          </p:nvPr>
        </p:nvSpPr>
        <p:spPr/>
        <p:txBody>
          <a:bodyPr/>
          <a:lstStyle/>
          <a:p>
            <a:fld id="{1097D97E-CD39-41EB-8EEF-A7E46DD248FC}" type="slidenum">
              <a:rPr lang="en-US" smtClean="0"/>
              <a:t>29</a:t>
            </a:fld>
            <a:endParaRPr lang="en-US"/>
          </a:p>
        </p:txBody>
      </p:sp>
      <p:pic>
        <p:nvPicPr>
          <p:cNvPr id="15" name="Content Placeholder 14" descr="A screenshot of a cell phone&#10;&#10;Description automatically generated">
            <a:extLst>
              <a:ext uri="{FF2B5EF4-FFF2-40B4-BE49-F238E27FC236}">
                <a16:creationId xmlns:a16="http://schemas.microsoft.com/office/drawing/2014/main" id="{BCE303B9-7DA9-49DF-A907-CF20609228A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064510" y="1836738"/>
            <a:ext cx="6062980" cy="4330700"/>
          </a:xfrm>
        </p:spPr>
      </p:pic>
    </p:spTree>
    <p:extLst>
      <p:ext uri="{BB962C8B-B14F-4D97-AF65-F5344CB8AC3E}">
        <p14:creationId xmlns:p14="http://schemas.microsoft.com/office/powerpoint/2010/main" val="3333175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5"/>
          <p:cNvSpPr txBox="1">
            <a:spLocks noGrp="1"/>
          </p:cNvSpPr>
          <p:nvPr>
            <p:ph type="title"/>
          </p:nvPr>
        </p:nvSpPr>
        <p:spPr/>
        <p:txBody>
          <a:bodyPr>
            <a:normAutofit/>
          </a:bodyPr>
          <a:lstStyle/>
          <a:p>
            <a:pPr lvl="0"/>
            <a:r>
              <a:rPr lang="en-US" dirty="0"/>
              <a:t>The </a:t>
            </a:r>
            <a:r>
              <a:rPr lang="en-US" i="1" dirty="0"/>
              <a:t>Practicing Connections</a:t>
            </a:r>
            <a:r>
              <a:rPr lang="en-US" dirty="0"/>
              <a:t> Hypothesis</a:t>
            </a:r>
          </a:p>
        </p:txBody>
      </p:sp>
      <p:sp>
        <p:nvSpPr>
          <p:cNvPr id="2" name="Rectangle 1">
            <a:extLst>
              <a:ext uri="{FF2B5EF4-FFF2-40B4-BE49-F238E27FC236}">
                <a16:creationId xmlns:a16="http://schemas.microsoft.com/office/drawing/2014/main" id="{988502F1-F6A9-45A1-BC24-351B2274C3BA}"/>
              </a:ext>
            </a:extLst>
          </p:cNvPr>
          <p:cNvSpPr/>
          <p:nvPr/>
        </p:nvSpPr>
        <p:spPr>
          <a:xfrm>
            <a:off x="377471" y="4780747"/>
            <a:ext cx="9849754" cy="1477328"/>
          </a:xfrm>
          <a:prstGeom prst="rect">
            <a:avLst/>
          </a:prstGeom>
        </p:spPr>
        <p:txBody>
          <a:bodyPr wrap="square">
            <a:spAutoFit/>
          </a:bodyPr>
          <a:lstStyle/>
          <a:p>
            <a:pPr>
              <a:spcBef>
                <a:spcPts val="600"/>
              </a:spcBef>
            </a:pPr>
            <a:r>
              <a:rPr lang="en-US" sz="2000" dirty="0">
                <a:solidFill>
                  <a:schemeClr val="tx1"/>
                </a:solidFill>
                <a:latin typeface="+mn-lt"/>
              </a:rPr>
              <a:t>Fries, L. C., Son, J., &amp; Stigler, J. W. (2019).</a:t>
            </a:r>
          </a:p>
          <a:p>
            <a:pPr>
              <a:spcBef>
                <a:spcPts val="600"/>
              </a:spcBef>
            </a:pPr>
            <a:r>
              <a:rPr lang="en-US" sz="2000" i="1" dirty="0">
                <a:solidFill>
                  <a:schemeClr val="tx1"/>
                </a:solidFill>
                <a:latin typeface="+mn-lt"/>
              </a:rPr>
              <a:t>Practicing connections: A framework to guide</a:t>
            </a:r>
            <a:r>
              <a:rPr lang="en-US" sz="2000" dirty="0">
                <a:solidFill>
                  <a:schemeClr val="tx1"/>
                </a:solidFill>
                <a:latin typeface="+mn-lt"/>
              </a:rPr>
              <a:t> </a:t>
            </a:r>
            <a:r>
              <a:rPr lang="en-US" sz="2000" i="1" dirty="0">
                <a:solidFill>
                  <a:schemeClr val="tx1"/>
                </a:solidFill>
                <a:latin typeface="+mn-lt"/>
              </a:rPr>
              <a:t>instructional design for developing understanding in complex domains</a:t>
            </a:r>
            <a:r>
              <a:rPr lang="en-US" sz="2000" dirty="0">
                <a:solidFill>
                  <a:schemeClr val="tx1"/>
                </a:solidFill>
                <a:latin typeface="+mn-lt"/>
              </a:rPr>
              <a:t>.</a:t>
            </a:r>
          </a:p>
          <a:p>
            <a:pPr>
              <a:spcBef>
                <a:spcPts val="600"/>
              </a:spcBef>
            </a:pPr>
            <a:r>
              <a:rPr lang="en-US" sz="2000" dirty="0">
                <a:solidFill>
                  <a:schemeClr val="tx1"/>
                </a:solidFill>
                <a:latin typeface="+mn-lt"/>
              </a:rPr>
              <a:t>Manuscript submitted for publication.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784"/>
        <p:cNvGrpSpPr/>
        <p:nvPr/>
      </p:nvGrpSpPr>
      <p:grpSpPr>
        <a:xfrm>
          <a:off x="0" y="0"/>
          <a:ext cx="0" cy="0"/>
          <a:chOff x="0" y="0"/>
          <a:chExt cx="0" cy="0"/>
        </a:xfrm>
      </p:grpSpPr>
      <p:sp>
        <p:nvSpPr>
          <p:cNvPr id="785" name="Google Shape;785;p97"/>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buSzPts val="3600"/>
            </a:pPr>
            <a:r>
              <a:rPr lang="en">
                <a:solidFill>
                  <a:srgbClr val="000000"/>
                </a:solidFill>
              </a:rPr>
              <a:t>Practical and Psychosocial Benefits</a:t>
            </a:r>
            <a:endParaRPr>
              <a:solidFill>
                <a:srgbClr val="000000"/>
              </a:solidFill>
            </a:endParaRPr>
          </a:p>
        </p:txBody>
      </p:sp>
      <p:sp>
        <p:nvSpPr>
          <p:cNvPr id="2" name="Content Placeholder 1">
            <a:extLst>
              <a:ext uri="{FF2B5EF4-FFF2-40B4-BE49-F238E27FC236}">
                <a16:creationId xmlns:a16="http://schemas.microsoft.com/office/drawing/2014/main" id="{18BD2E08-17F2-4B64-9C1D-4F5079695D86}"/>
              </a:ext>
            </a:extLst>
          </p:cNvPr>
          <p:cNvSpPr>
            <a:spLocks noGrp="1"/>
          </p:cNvSpPr>
          <p:nvPr>
            <p:ph sz="quarter" idx="13"/>
          </p:nvPr>
        </p:nvSpPr>
        <p:spPr/>
        <p:txBody>
          <a:bodyPr/>
          <a:lstStyle/>
          <a:p>
            <a:endParaRPr lang="en-US"/>
          </a:p>
        </p:txBody>
      </p:sp>
      <p:pic>
        <p:nvPicPr>
          <p:cNvPr id="786" name="Google Shape;786;p97"/>
          <p:cNvPicPr preferRelativeResize="0"/>
          <p:nvPr/>
        </p:nvPicPr>
        <p:blipFill rotWithShape="1">
          <a:blip r:embed="rId3">
            <a:alphaModFix/>
          </a:blip>
          <a:srcRect/>
          <a:stretch/>
        </p:blipFill>
        <p:spPr>
          <a:xfrm>
            <a:off x="4417275" y="1643025"/>
            <a:ext cx="5611876" cy="4495191"/>
          </a:xfrm>
          <a:prstGeom prst="rect">
            <a:avLst/>
          </a:prstGeom>
          <a:noFill/>
          <a:ln>
            <a:noFill/>
          </a:ln>
        </p:spPr>
      </p:pic>
      <p:sp>
        <p:nvSpPr>
          <p:cNvPr id="787" name="Google Shape;787;p97"/>
          <p:cNvSpPr/>
          <p:nvPr/>
        </p:nvSpPr>
        <p:spPr>
          <a:xfrm>
            <a:off x="4942950" y="5909625"/>
            <a:ext cx="5162400" cy="461700"/>
          </a:xfrm>
          <a:prstGeom prst="rect">
            <a:avLst/>
          </a:prstGeom>
          <a:solidFill>
            <a:schemeClr val="lt1"/>
          </a:solidFill>
          <a:ln>
            <a:noFill/>
          </a:ln>
        </p:spPr>
        <p:txBody>
          <a:bodyPr spcFirstLastPara="1" wrap="square" lIns="91425" tIns="45700" rIns="91425" bIns="45700" anchor="t" anchorCtr="0">
            <a:noAutofit/>
          </a:bodyPr>
          <a:lstStyle/>
          <a:p>
            <a:r>
              <a:rPr lang="en" sz="1800" b="1">
                <a:latin typeface="Lato"/>
                <a:ea typeface="Lato"/>
                <a:cs typeface="Lato"/>
                <a:sym typeface="Lato"/>
              </a:rPr>
              <a:t>◀︎ Extremely bad                              Extremely good▶︎</a:t>
            </a:r>
            <a:endParaRPr sz="1800">
              <a:latin typeface="Lato"/>
              <a:ea typeface="Lato"/>
              <a:cs typeface="Lato"/>
              <a:sym typeface="Lato"/>
            </a:endParaRPr>
          </a:p>
        </p:txBody>
      </p:sp>
      <p:sp>
        <p:nvSpPr>
          <p:cNvPr id="788" name="Google Shape;788;p97"/>
          <p:cNvSpPr/>
          <p:nvPr/>
        </p:nvSpPr>
        <p:spPr>
          <a:xfrm>
            <a:off x="1963275" y="1643025"/>
            <a:ext cx="2454000" cy="1800600"/>
          </a:xfrm>
          <a:prstGeom prst="rect">
            <a:avLst/>
          </a:prstGeom>
          <a:noFill/>
          <a:ln>
            <a:noFill/>
          </a:ln>
        </p:spPr>
        <p:txBody>
          <a:bodyPr spcFirstLastPara="1" wrap="square" lIns="91425" tIns="45700" rIns="91425" bIns="45700" anchor="t" anchorCtr="0">
            <a:noAutofit/>
          </a:bodyPr>
          <a:lstStyle/>
          <a:p>
            <a:pPr algn="r">
              <a:lnSpc>
                <a:spcPct val="90000"/>
              </a:lnSpc>
              <a:buSzPts val="3600"/>
            </a:pPr>
            <a:r>
              <a:rPr lang="en" sz="3000" b="1">
                <a:solidFill>
                  <a:schemeClr val="dk1"/>
                </a:solidFill>
                <a:latin typeface="Lato"/>
                <a:ea typeface="Lato"/>
                <a:cs typeface="Lato"/>
                <a:sym typeface="Lato"/>
              </a:rPr>
              <a:t>How do you feel about learning R?</a:t>
            </a:r>
            <a:endParaRPr>
              <a:solidFill>
                <a:schemeClr val="dk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98"/>
          <p:cNvSpPr txBox="1">
            <a:spLocks noGrp="1"/>
          </p:cNvSpPr>
          <p:nvPr>
            <p:ph type="title"/>
          </p:nvPr>
        </p:nvSpPr>
        <p:spPr/>
        <p:txBody>
          <a:bodyPr/>
          <a:lstStyle/>
          <a:p>
            <a:pPr lvl="0"/>
            <a:r>
              <a:rPr lang="en-US" dirty="0"/>
              <a:t>Transferable Knowledge?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7"/>
        <p:cNvGrpSpPr/>
        <p:nvPr/>
      </p:nvGrpSpPr>
      <p:grpSpPr>
        <a:xfrm>
          <a:off x="0" y="0"/>
          <a:ext cx="0" cy="0"/>
          <a:chOff x="0" y="0"/>
          <a:chExt cx="0" cy="0"/>
        </a:xfrm>
      </p:grpSpPr>
      <p:sp>
        <p:nvSpPr>
          <p:cNvPr id="798" name="Google Shape;798;p99"/>
          <p:cNvSpPr txBox="1">
            <a:spLocks noGrp="1"/>
          </p:cNvSpPr>
          <p:nvPr>
            <p:ph type="title"/>
          </p:nvPr>
        </p:nvSpPr>
        <p:spPr/>
        <p:txBody>
          <a:bodyPr/>
          <a:lstStyle/>
          <a:p>
            <a:pPr lvl="0"/>
            <a:r>
              <a:rPr lang="en-US" dirty="0"/>
              <a:t>By using Practicing Connections Framework</a:t>
            </a:r>
          </a:p>
        </p:txBody>
      </p:sp>
      <p:sp>
        <p:nvSpPr>
          <p:cNvPr id="6" name="Text Placeholder 5">
            <a:extLst>
              <a:ext uri="{FF2B5EF4-FFF2-40B4-BE49-F238E27FC236}">
                <a16:creationId xmlns:a16="http://schemas.microsoft.com/office/drawing/2014/main" id="{0CF57652-1972-4CDE-9E34-7EE9EE72327F}"/>
              </a:ext>
            </a:extLst>
          </p:cNvPr>
          <p:cNvSpPr>
            <a:spLocks noGrp="1"/>
          </p:cNvSpPr>
          <p:nvPr>
            <p:ph type="body" idx="1"/>
          </p:nvPr>
        </p:nvSpPr>
        <p:spPr/>
        <p:txBody>
          <a:bodyPr/>
          <a:lstStyle/>
          <a:p>
            <a:r>
              <a:rPr lang="en-US" dirty="0">
                <a:solidFill>
                  <a:srgbClr val="000000"/>
                </a:solidFill>
                <a:latin typeface="Raleway Medium"/>
                <a:ea typeface="Raleway Medium"/>
                <a:cs typeface="Raleway Medium"/>
                <a:sym typeface="Raleway Medium"/>
              </a:rPr>
              <a:t>Easy transition </a:t>
            </a:r>
            <a:br>
              <a:rPr lang="en-US" dirty="0">
                <a:solidFill>
                  <a:srgbClr val="000000"/>
                </a:solidFill>
                <a:latin typeface="Raleway Medium"/>
                <a:ea typeface="Raleway Medium"/>
                <a:cs typeface="Raleway Medium"/>
                <a:sym typeface="Raleway Medium"/>
              </a:rPr>
            </a:br>
            <a:r>
              <a:rPr lang="en-US" dirty="0">
                <a:solidFill>
                  <a:srgbClr val="000000"/>
                </a:solidFill>
                <a:latin typeface="Raleway Medium"/>
                <a:ea typeface="Raleway Medium"/>
                <a:cs typeface="Raleway Medium"/>
                <a:sym typeface="Raleway Medium"/>
              </a:rPr>
              <a:t>from ANOVA to Regression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6678CE-4F11-439D-8E8F-B35F25714FBF}"/>
              </a:ext>
            </a:extLst>
          </p:cNvPr>
          <p:cNvSpPr>
            <a:spLocks noGrp="1"/>
          </p:cNvSpPr>
          <p:nvPr>
            <p:ph type="title"/>
          </p:nvPr>
        </p:nvSpPr>
        <p:spPr/>
        <p:txBody>
          <a:bodyPr/>
          <a:lstStyle/>
          <a:p>
            <a:r>
              <a:rPr lang="en-US" dirty="0"/>
              <a:t>Conceptual Preparation</a:t>
            </a:r>
          </a:p>
        </p:txBody>
      </p:sp>
      <p:sp>
        <p:nvSpPr>
          <p:cNvPr id="4" name="Text Placeholder 3">
            <a:extLst>
              <a:ext uri="{FF2B5EF4-FFF2-40B4-BE49-F238E27FC236}">
                <a16:creationId xmlns:a16="http://schemas.microsoft.com/office/drawing/2014/main" id="{76ECF761-5F40-4F4C-9E35-512C0A895192}"/>
              </a:ext>
            </a:extLst>
          </p:cNvPr>
          <p:cNvSpPr>
            <a:spLocks noGrp="1"/>
          </p:cNvSpPr>
          <p:nvPr>
            <p:ph type="body" idx="1"/>
          </p:nvPr>
        </p:nvSpPr>
        <p:spPr/>
        <p:txBody>
          <a:bodyPr/>
          <a:lstStyle/>
          <a:p>
            <a:r>
              <a:rPr lang="en-US" dirty="0"/>
              <a:t>Does their knowledge prepare them to learn </a:t>
            </a:r>
            <a:r>
              <a:rPr lang="en-US" b="1" i="1" dirty="0"/>
              <a:t>new</a:t>
            </a:r>
            <a:r>
              <a:rPr lang="en-US" dirty="0"/>
              <a:t> concepts with ease</a:t>
            </a:r>
          </a:p>
        </p:txBody>
      </p:sp>
    </p:spTree>
    <p:extLst>
      <p:ext uri="{BB962C8B-B14F-4D97-AF65-F5344CB8AC3E}">
        <p14:creationId xmlns:p14="http://schemas.microsoft.com/office/powerpoint/2010/main" val="3703320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805"/>
        <p:cNvGrpSpPr/>
        <p:nvPr/>
      </p:nvGrpSpPr>
      <p:grpSpPr>
        <a:xfrm>
          <a:off x="0" y="0"/>
          <a:ext cx="0" cy="0"/>
          <a:chOff x="0" y="0"/>
          <a:chExt cx="0" cy="0"/>
        </a:xfrm>
      </p:grpSpPr>
      <p:pic>
        <p:nvPicPr>
          <p:cNvPr id="806" name="Google Shape;806;p100"/>
          <p:cNvPicPr preferRelativeResize="0"/>
          <p:nvPr/>
        </p:nvPicPr>
        <p:blipFill rotWithShape="1">
          <a:blip r:embed="rId3">
            <a:alphaModFix/>
          </a:blip>
          <a:srcRect/>
          <a:stretch/>
        </p:blipFill>
        <p:spPr>
          <a:xfrm>
            <a:off x="7685835" y="1690818"/>
            <a:ext cx="2801491" cy="2552302"/>
          </a:xfrm>
          <a:prstGeom prst="rect">
            <a:avLst/>
          </a:prstGeom>
          <a:noFill/>
          <a:ln>
            <a:noFill/>
          </a:ln>
        </p:spPr>
      </p:pic>
      <p:sp>
        <p:nvSpPr>
          <p:cNvPr id="807" name="Google Shape;807;p100"/>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buClr>
                <a:schemeClr val="dk1"/>
              </a:buClr>
              <a:buSzPts val="2800"/>
            </a:pPr>
            <a:r>
              <a:rPr lang="en" sz="2800" b="1" dirty="0">
                <a:latin typeface="Raleway"/>
                <a:ea typeface="Raleway"/>
                <a:cs typeface="Raleway"/>
                <a:sym typeface="Raleway"/>
              </a:rPr>
              <a:t>Repeated Practice Representing, Coordinating, and Adapting a Small Number of Core Concepts...</a:t>
            </a:r>
            <a:endParaRPr b="1" dirty="0">
              <a:latin typeface="Raleway"/>
              <a:ea typeface="Raleway"/>
              <a:cs typeface="Raleway"/>
              <a:sym typeface="Raleway"/>
            </a:endParaRPr>
          </a:p>
        </p:txBody>
      </p:sp>
      <p:sp>
        <p:nvSpPr>
          <p:cNvPr id="809" name="Google Shape;809;p100"/>
          <p:cNvSpPr/>
          <p:nvPr/>
        </p:nvSpPr>
        <p:spPr>
          <a:xfrm>
            <a:off x="1847663" y="3482043"/>
            <a:ext cx="3759300" cy="523200"/>
          </a:xfrm>
          <a:prstGeom prst="rect">
            <a:avLst/>
          </a:prstGeom>
          <a:blipFill rotWithShape="1">
            <a:blip r:embed="rId4">
              <a:alphaModFix/>
            </a:blip>
            <a:stretch>
              <a:fillRect b="-4759"/>
            </a:stretch>
          </a:blipFill>
          <a:ln>
            <a:noFill/>
          </a:ln>
        </p:spPr>
        <p:txBody>
          <a:bodyPr spcFirstLastPara="1" wrap="square" lIns="91425" tIns="45700" rIns="91425" bIns="45700" anchor="t" anchorCtr="0">
            <a:noAutofit/>
          </a:bodyPr>
          <a:lstStyle/>
          <a:p>
            <a:r>
              <a:rPr lang="en" sz="1800">
                <a:latin typeface="Libre Franklin"/>
                <a:ea typeface="Libre Franklin"/>
                <a:cs typeface="Libre Franklin"/>
                <a:sym typeface="Libre Franklin"/>
              </a:rPr>
              <a:t> </a:t>
            </a:r>
            <a:endParaRPr/>
          </a:p>
        </p:txBody>
      </p:sp>
      <p:pic>
        <p:nvPicPr>
          <p:cNvPr id="810" name="Google Shape;810;p100"/>
          <p:cNvPicPr preferRelativeResize="0"/>
          <p:nvPr/>
        </p:nvPicPr>
        <p:blipFill rotWithShape="1">
          <a:blip r:embed="rId5">
            <a:alphaModFix/>
          </a:blip>
          <a:srcRect/>
          <a:stretch/>
        </p:blipFill>
        <p:spPr>
          <a:xfrm>
            <a:off x="2199433" y="2221049"/>
            <a:ext cx="5486401" cy="1211856"/>
          </a:xfrm>
          <a:prstGeom prst="rect">
            <a:avLst/>
          </a:prstGeom>
          <a:noFill/>
          <a:ln w="9525" cap="flat" cmpd="sng">
            <a:solidFill>
              <a:schemeClr val="accent1"/>
            </a:solidFill>
            <a:prstDash val="solid"/>
            <a:round/>
            <a:headEnd type="none" w="sm" len="sm"/>
            <a:tailEnd type="none" w="sm" len="sm"/>
          </a:ln>
        </p:spPr>
      </p:pic>
      <p:grpSp>
        <p:nvGrpSpPr>
          <p:cNvPr id="3" name="Group 2">
            <a:extLst>
              <a:ext uri="{FF2B5EF4-FFF2-40B4-BE49-F238E27FC236}">
                <a16:creationId xmlns:a16="http://schemas.microsoft.com/office/drawing/2014/main" id="{C110EF20-CAFF-4CB1-8D99-A4E29E0C2CE3}"/>
              </a:ext>
            </a:extLst>
          </p:cNvPr>
          <p:cNvGrpSpPr/>
          <p:nvPr/>
        </p:nvGrpSpPr>
        <p:grpSpPr>
          <a:xfrm>
            <a:off x="5135775" y="4527113"/>
            <a:ext cx="5558711" cy="984910"/>
            <a:chOff x="3611774" y="4527113"/>
            <a:chExt cx="5558711" cy="984910"/>
          </a:xfrm>
        </p:grpSpPr>
        <p:sp>
          <p:nvSpPr>
            <p:cNvPr id="808" name="Google Shape;808;p100"/>
            <p:cNvSpPr/>
            <p:nvPr/>
          </p:nvSpPr>
          <p:spPr>
            <a:xfrm>
              <a:off x="3611774" y="4527113"/>
              <a:ext cx="5197326" cy="523200"/>
            </a:xfrm>
            <a:prstGeom prst="rect">
              <a:avLst/>
            </a:prstGeom>
            <a:noFill/>
            <a:ln>
              <a:noFill/>
            </a:ln>
          </p:spPr>
          <p:txBody>
            <a:bodyPr spcFirstLastPara="1" wrap="square" lIns="91425" tIns="45700" rIns="91425" bIns="45700" anchor="t" anchorCtr="0">
              <a:noAutofit/>
            </a:bodyPr>
            <a:lstStyle/>
            <a:p>
              <a:r>
                <a:rPr lang="en" sz="2800" b="1" dirty="0">
                  <a:solidFill>
                    <a:schemeClr val="accent2">
                      <a:lumMod val="50000"/>
                    </a:schemeClr>
                  </a:solidFill>
                  <a:latin typeface="+mn-lt"/>
                  <a:ea typeface="Libre Franklin"/>
                  <a:cs typeface="Libre Franklin"/>
                  <a:sym typeface="Libre Franklin"/>
                </a:rPr>
                <a:t>DATA = MODEL + ERROR</a:t>
              </a:r>
              <a:endParaRPr dirty="0">
                <a:solidFill>
                  <a:schemeClr val="accent2">
                    <a:lumMod val="50000"/>
                  </a:schemeClr>
                </a:solidFill>
                <a:latin typeface="+mn-lt"/>
              </a:endParaRPr>
            </a:p>
          </p:txBody>
        </p:sp>
        <p:sp>
          <p:nvSpPr>
            <p:cNvPr id="811" name="Google Shape;811;p100"/>
            <p:cNvSpPr/>
            <p:nvPr/>
          </p:nvSpPr>
          <p:spPr>
            <a:xfrm>
              <a:off x="3611785" y="5050323"/>
              <a:ext cx="5558700" cy="461700"/>
            </a:xfrm>
            <a:prstGeom prst="rect">
              <a:avLst/>
            </a:prstGeom>
            <a:noFill/>
            <a:ln>
              <a:noFill/>
            </a:ln>
          </p:spPr>
          <p:txBody>
            <a:bodyPr spcFirstLastPara="1" wrap="square" lIns="91425" tIns="45700" rIns="91425" bIns="45700" anchor="t" anchorCtr="0">
              <a:noAutofit/>
            </a:bodyPr>
            <a:lstStyle/>
            <a:p>
              <a:r>
                <a:rPr lang="en" sz="2400" b="1" dirty="0">
                  <a:solidFill>
                    <a:schemeClr val="accent2">
                      <a:lumMod val="50000"/>
                    </a:schemeClr>
                  </a:solidFill>
                  <a:latin typeface="+mn-lt"/>
                  <a:ea typeface="Libre Franklin"/>
                  <a:cs typeface="Libre Franklin"/>
                  <a:sym typeface="Libre Franklin"/>
                </a:rPr>
                <a:t>winpercent = chocolate + other stuff</a:t>
              </a:r>
              <a:endParaRPr dirty="0">
                <a:solidFill>
                  <a:schemeClr val="accent2">
                    <a:lumMod val="50000"/>
                  </a:schemeClr>
                </a:solidFill>
                <a:latin typeface="+mn-lt"/>
              </a:endParaRPr>
            </a:p>
          </p:txBody>
        </p:sp>
      </p:grpSp>
      <p:pic>
        <p:nvPicPr>
          <p:cNvPr id="812" name="Google Shape;812;p100"/>
          <p:cNvPicPr preferRelativeResize="0"/>
          <p:nvPr/>
        </p:nvPicPr>
        <p:blipFill rotWithShape="1">
          <a:blip r:embed="rId6">
            <a:alphaModFix/>
          </a:blip>
          <a:srcRect l="239" t="11245"/>
          <a:stretch/>
        </p:blipFill>
        <p:spPr>
          <a:xfrm>
            <a:off x="2152650" y="1786602"/>
            <a:ext cx="5115344" cy="274320"/>
          </a:xfrm>
          <a:prstGeom prst="rect">
            <a:avLst/>
          </a:prstGeom>
          <a:noFill/>
          <a:ln>
            <a:noFill/>
          </a:ln>
        </p:spPr>
      </p:pic>
      <p:pic>
        <p:nvPicPr>
          <p:cNvPr id="813" name="Google Shape;813;p100"/>
          <p:cNvPicPr preferRelativeResize="0"/>
          <p:nvPr/>
        </p:nvPicPr>
        <p:blipFill>
          <a:blip r:embed="rId7">
            <a:alphaModFix/>
          </a:blip>
          <a:stretch>
            <a:fillRect/>
          </a:stretch>
        </p:blipFill>
        <p:spPr>
          <a:xfrm>
            <a:off x="2013826" y="4232100"/>
            <a:ext cx="3121948" cy="1907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818"/>
        <p:cNvGrpSpPr/>
        <p:nvPr/>
      </p:nvGrpSpPr>
      <p:grpSpPr>
        <a:xfrm>
          <a:off x="0" y="0"/>
          <a:ext cx="0" cy="0"/>
          <a:chOff x="0" y="0"/>
          <a:chExt cx="0" cy="0"/>
        </a:xfrm>
      </p:grpSpPr>
      <p:pic>
        <p:nvPicPr>
          <p:cNvPr id="819" name="Google Shape;819;p101"/>
          <p:cNvPicPr preferRelativeResize="0"/>
          <p:nvPr/>
        </p:nvPicPr>
        <p:blipFill rotWithShape="1">
          <a:blip r:embed="rId3">
            <a:alphaModFix/>
          </a:blip>
          <a:srcRect/>
          <a:stretch/>
        </p:blipFill>
        <p:spPr>
          <a:xfrm>
            <a:off x="7685835" y="1690818"/>
            <a:ext cx="2801491" cy="2552302"/>
          </a:xfrm>
          <a:prstGeom prst="rect">
            <a:avLst/>
          </a:prstGeom>
          <a:noFill/>
          <a:ln>
            <a:noFill/>
          </a:ln>
        </p:spPr>
      </p:pic>
      <p:sp>
        <p:nvSpPr>
          <p:cNvPr id="820" name="Google Shape;820;p101"/>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buClr>
                <a:schemeClr val="dk1"/>
              </a:buClr>
              <a:buSzPts val="2800"/>
            </a:pPr>
            <a:r>
              <a:rPr lang="en" sz="2800" b="1">
                <a:latin typeface="Raleway"/>
                <a:ea typeface="Raleway"/>
                <a:cs typeface="Raleway"/>
                <a:sym typeface="Raleway"/>
              </a:rPr>
              <a:t>...Enhanced Learning a New Situation </a:t>
            </a:r>
            <a:endParaRPr sz="2800" b="1">
              <a:latin typeface="Raleway"/>
              <a:ea typeface="Raleway"/>
              <a:cs typeface="Raleway"/>
              <a:sym typeface="Raleway"/>
            </a:endParaRPr>
          </a:p>
          <a:p>
            <a:pPr>
              <a:buClr>
                <a:schemeClr val="dk1"/>
              </a:buClr>
              <a:buSzPts val="2800"/>
            </a:pPr>
            <a:r>
              <a:rPr lang="en" sz="2800" b="1">
                <a:latin typeface="Raleway"/>
                <a:ea typeface="Raleway"/>
                <a:cs typeface="Raleway"/>
                <a:sym typeface="Raleway"/>
              </a:rPr>
              <a:t>(Simple Regression)</a:t>
            </a:r>
            <a:endParaRPr b="1">
              <a:latin typeface="Raleway"/>
              <a:ea typeface="Raleway"/>
              <a:cs typeface="Raleway"/>
              <a:sym typeface="Raleway"/>
            </a:endParaRPr>
          </a:p>
        </p:txBody>
      </p:sp>
      <p:sp>
        <p:nvSpPr>
          <p:cNvPr id="821" name="Google Shape;821;p101"/>
          <p:cNvSpPr/>
          <p:nvPr/>
        </p:nvSpPr>
        <p:spPr>
          <a:xfrm>
            <a:off x="1847663" y="3482043"/>
            <a:ext cx="3759300" cy="523200"/>
          </a:xfrm>
          <a:prstGeom prst="rect">
            <a:avLst/>
          </a:prstGeom>
          <a:blipFill rotWithShape="1">
            <a:blip r:embed="rId4">
              <a:alphaModFix/>
            </a:blip>
            <a:stretch>
              <a:fillRect b="-4759"/>
            </a:stretch>
          </a:blipFill>
          <a:ln>
            <a:noFill/>
          </a:ln>
        </p:spPr>
        <p:txBody>
          <a:bodyPr spcFirstLastPara="1" wrap="square" lIns="91425" tIns="45700" rIns="91425" bIns="45700" anchor="t" anchorCtr="0">
            <a:noAutofit/>
          </a:bodyPr>
          <a:lstStyle/>
          <a:p>
            <a:r>
              <a:rPr lang="en" sz="1800">
                <a:latin typeface="Libre Franklin"/>
                <a:ea typeface="Libre Franklin"/>
                <a:cs typeface="Libre Franklin"/>
                <a:sym typeface="Libre Franklin"/>
              </a:rPr>
              <a:t> </a:t>
            </a:r>
            <a:endParaRPr/>
          </a:p>
        </p:txBody>
      </p:sp>
      <p:pic>
        <p:nvPicPr>
          <p:cNvPr id="822" name="Google Shape;822;p101"/>
          <p:cNvPicPr preferRelativeResize="0"/>
          <p:nvPr/>
        </p:nvPicPr>
        <p:blipFill rotWithShape="1">
          <a:blip r:embed="rId5">
            <a:alphaModFix/>
          </a:blip>
          <a:srcRect/>
          <a:stretch/>
        </p:blipFill>
        <p:spPr>
          <a:xfrm>
            <a:off x="2199432" y="1803429"/>
            <a:ext cx="6035040" cy="274320"/>
          </a:xfrm>
          <a:prstGeom prst="rect">
            <a:avLst/>
          </a:prstGeom>
          <a:noFill/>
          <a:ln>
            <a:noFill/>
          </a:ln>
        </p:spPr>
      </p:pic>
      <p:pic>
        <p:nvPicPr>
          <p:cNvPr id="823" name="Google Shape;823;p101"/>
          <p:cNvPicPr preferRelativeResize="0"/>
          <p:nvPr/>
        </p:nvPicPr>
        <p:blipFill rotWithShape="1">
          <a:blip r:embed="rId6">
            <a:alphaModFix/>
          </a:blip>
          <a:srcRect/>
          <a:stretch/>
        </p:blipFill>
        <p:spPr>
          <a:xfrm>
            <a:off x="2199433" y="2182080"/>
            <a:ext cx="5021867" cy="1216152"/>
          </a:xfrm>
          <a:prstGeom prst="rect">
            <a:avLst/>
          </a:prstGeom>
          <a:noFill/>
          <a:ln w="9525" cap="flat" cmpd="sng">
            <a:solidFill>
              <a:schemeClr val="accent1"/>
            </a:solidFill>
            <a:prstDash val="solid"/>
            <a:round/>
            <a:headEnd type="none" w="sm" len="sm"/>
            <a:tailEnd type="none" w="sm" len="sm"/>
          </a:ln>
        </p:spPr>
      </p:pic>
      <p:pic>
        <p:nvPicPr>
          <p:cNvPr id="824" name="Google Shape;824;p101"/>
          <p:cNvPicPr preferRelativeResize="0"/>
          <p:nvPr/>
        </p:nvPicPr>
        <p:blipFill rotWithShape="1">
          <a:blip r:embed="rId7">
            <a:alphaModFix/>
          </a:blip>
          <a:srcRect/>
          <a:stretch/>
        </p:blipFill>
        <p:spPr>
          <a:xfrm>
            <a:off x="1835382" y="4163312"/>
            <a:ext cx="3446887" cy="2155141"/>
          </a:xfrm>
          <a:prstGeom prst="rect">
            <a:avLst/>
          </a:prstGeom>
          <a:noFill/>
          <a:ln>
            <a:noFill/>
          </a:ln>
        </p:spPr>
      </p:pic>
      <p:grpSp>
        <p:nvGrpSpPr>
          <p:cNvPr id="825" name="Google Shape;825;p101"/>
          <p:cNvGrpSpPr/>
          <p:nvPr/>
        </p:nvGrpSpPr>
        <p:grpSpPr>
          <a:xfrm>
            <a:off x="3683001" y="3520143"/>
            <a:ext cx="5892815" cy="3157360"/>
            <a:chOff x="2159000" y="3520143"/>
            <a:chExt cx="5892815" cy="3157360"/>
          </a:xfrm>
        </p:grpSpPr>
        <p:sp>
          <p:nvSpPr>
            <p:cNvPr id="826" name="Google Shape;826;p101"/>
            <p:cNvSpPr/>
            <p:nvPr/>
          </p:nvSpPr>
          <p:spPr>
            <a:xfrm>
              <a:off x="2159000" y="3520143"/>
              <a:ext cx="523200" cy="523200"/>
            </a:xfrm>
            <a:prstGeom prst="ellipse">
              <a:avLst/>
            </a:prstGeom>
            <a:solidFill>
              <a:srgbClr val="FFF2CC">
                <a:alpha val="46130"/>
              </a:srgbClr>
            </a:solidFill>
            <a:ln>
              <a:noFill/>
            </a:ln>
          </p:spPr>
          <p:txBody>
            <a:bodyPr spcFirstLastPara="1" wrap="square" lIns="91425" tIns="45700" rIns="91425" bIns="45700" anchor="ctr" anchorCtr="0">
              <a:noAutofit/>
            </a:bodyPr>
            <a:lstStyle/>
            <a:p>
              <a:pPr algn="ctr"/>
              <a:endParaRPr sz="1800">
                <a:solidFill>
                  <a:schemeClr val="lt1"/>
                </a:solidFill>
                <a:latin typeface="Libre Franklin"/>
                <a:ea typeface="Libre Franklin"/>
                <a:cs typeface="Libre Franklin"/>
                <a:sym typeface="Libre Franklin"/>
              </a:endParaRPr>
            </a:p>
          </p:txBody>
        </p:sp>
        <p:sp>
          <p:nvSpPr>
            <p:cNvPr id="827" name="Google Shape;827;p101"/>
            <p:cNvSpPr txBox="1"/>
            <p:nvPr/>
          </p:nvSpPr>
          <p:spPr>
            <a:xfrm>
              <a:off x="4336315" y="5969503"/>
              <a:ext cx="3715500" cy="708000"/>
            </a:xfrm>
            <a:prstGeom prst="rect">
              <a:avLst/>
            </a:prstGeom>
            <a:blipFill rotWithShape="1">
              <a:blip r:embed="rId8">
                <a:alphaModFix/>
              </a:blip>
              <a:stretch>
                <a:fillRect l="-1359" t="-3448" r="-329" b="-10338"/>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r>
                <a:rPr lang="en" sz="1800">
                  <a:latin typeface="Libre Franklin"/>
                  <a:ea typeface="Libre Franklin"/>
                  <a:cs typeface="Libre Franklin"/>
                  <a:sym typeface="Libre Franklin"/>
                </a:rPr>
                <a:t> </a:t>
              </a:r>
              <a:endParaRPr/>
            </a:p>
          </p:txBody>
        </p:sp>
        <p:cxnSp>
          <p:nvCxnSpPr>
            <p:cNvPr id="828" name="Google Shape;828;p101"/>
            <p:cNvCxnSpPr>
              <a:stCxn id="827" idx="1"/>
            </p:cNvCxnSpPr>
            <p:nvPr/>
          </p:nvCxnSpPr>
          <p:spPr>
            <a:xfrm rot="10800000">
              <a:off x="2565415" y="4043503"/>
              <a:ext cx="1770900" cy="2280000"/>
            </a:xfrm>
            <a:prstGeom prst="straightConnector1">
              <a:avLst/>
            </a:prstGeom>
            <a:noFill/>
            <a:ln w="38100" cap="flat" cmpd="sng">
              <a:solidFill>
                <a:schemeClr val="accent4"/>
              </a:solidFill>
              <a:prstDash val="solid"/>
              <a:miter lim="800000"/>
              <a:headEnd type="none" w="sm" len="sm"/>
              <a:tailEnd type="triangle" w="med" len="med"/>
            </a:ln>
          </p:spPr>
        </p:cxnSp>
      </p:grpSp>
      <p:grpSp>
        <p:nvGrpSpPr>
          <p:cNvPr id="15" name="Group 14">
            <a:extLst>
              <a:ext uri="{FF2B5EF4-FFF2-40B4-BE49-F238E27FC236}">
                <a16:creationId xmlns:a16="http://schemas.microsoft.com/office/drawing/2014/main" id="{2992A910-3094-4366-8A9C-1F01862AAFCC}"/>
              </a:ext>
            </a:extLst>
          </p:cNvPr>
          <p:cNvGrpSpPr/>
          <p:nvPr/>
        </p:nvGrpSpPr>
        <p:grpSpPr>
          <a:xfrm>
            <a:off x="5135775" y="4527113"/>
            <a:ext cx="5558711" cy="984910"/>
            <a:chOff x="3611774" y="4527113"/>
            <a:chExt cx="5558711" cy="984910"/>
          </a:xfrm>
        </p:grpSpPr>
        <p:sp>
          <p:nvSpPr>
            <p:cNvPr id="16" name="Google Shape;808;p100">
              <a:extLst>
                <a:ext uri="{FF2B5EF4-FFF2-40B4-BE49-F238E27FC236}">
                  <a16:creationId xmlns:a16="http://schemas.microsoft.com/office/drawing/2014/main" id="{58B9EB29-B588-4D3E-BC87-6AC97B3B8B96}"/>
                </a:ext>
              </a:extLst>
            </p:cNvPr>
            <p:cNvSpPr/>
            <p:nvPr/>
          </p:nvSpPr>
          <p:spPr>
            <a:xfrm>
              <a:off x="3611774" y="4527113"/>
              <a:ext cx="5197326" cy="523200"/>
            </a:xfrm>
            <a:prstGeom prst="rect">
              <a:avLst/>
            </a:prstGeom>
            <a:noFill/>
            <a:ln>
              <a:noFill/>
            </a:ln>
          </p:spPr>
          <p:txBody>
            <a:bodyPr spcFirstLastPara="1" wrap="square" lIns="91425" tIns="45700" rIns="91425" bIns="45700" anchor="t" anchorCtr="0">
              <a:noAutofit/>
            </a:bodyPr>
            <a:lstStyle/>
            <a:p>
              <a:r>
                <a:rPr lang="en" sz="2800" b="1" dirty="0">
                  <a:solidFill>
                    <a:schemeClr val="accent2">
                      <a:lumMod val="50000"/>
                    </a:schemeClr>
                  </a:solidFill>
                  <a:latin typeface="+mn-lt"/>
                  <a:ea typeface="Libre Franklin"/>
                  <a:cs typeface="Libre Franklin"/>
                  <a:sym typeface="Libre Franklin"/>
                </a:rPr>
                <a:t>DATA = MODEL + ERROR</a:t>
              </a:r>
              <a:endParaRPr dirty="0">
                <a:solidFill>
                  <a:schemeClr val="accent2">
                    <a:lumMod val="50000"/>
                  </a:schemeClr>
                </a:solidFill>
                <a:latin typeface="+mn-lt"/>
              </a:endParaRPr>
            </a:p>
          </p:txBody>
        </p:sp>
        <p:sp>
          <p:nvSpPr>
            <p:cNvPr id="17" name="Google Shape;811;p100">
              <a:extLst>
                <a:ext uri="{FF2B5EF4-FFF2-40B4-BE49-F238E27FC236}">
                  <a16:creationId xmlns:a16="http://schemas.microsoft.com/office/drawing/2014/main" id="{BE67A05C-DDFA-4EB2-8425-CCE6DE55CB5D}"/>
                </a:ext>
              </a:extLst>
            </p:cNvPr>
            <p:cNvSpPr/>
            <p:nvPr/>
          </p:nvSpPr>
          <p:spPr>
            <a:xfrm>
              <a:off x="3611785" y="5050323"/>
              <a:ext cx="5558700" cy="461700"/>
            </a:xfrm>
            <a:prstGeom prst="rect">
              <a:avLst/>
            </a:prstGeom>
            <a:noFill/>
            <a:ln>
              <a:noFill/>
            </a:ln>
          </p:spPr>
          <p:txBody>
            <a:bodyPr spcFirstLastPara="1" wrap="square" lIns="91425" tIns="45700" rIns="91425" bIns="45700" anchor="t" anchorCtr="0">
              <a:noAutofit/>
            </a:bodyPr>
            <a:lstStyle/>
            <a:p>
              <a:r>
                <a:rPr lang="en" sz="2400" b="1" dirty="0">
                  <a:solidFill>
                    <a:schemeClr val="accent2">
                      <a:lumMod val="50000"/>
                    </a:schemeClr>
                  </a:solidFill>
                  <a:latin typeface="+mn-lt"/>
                  <a:ea typeface="Libre Franklin"/>
                  <a:cs typeface="Libre Franklin"/>
                  <a:sym typeface="Libre Franklin"/>
                </a:rPr>
                <a:t>winpercent = chocolate + other stuff</a:t>
              </a:r>
              <a:endParaRPr dirty="0">
                <a:solidFill>
                  <a:schemeClr val="accent2">
                    <a:lumMod val="50000"/>
                  </a:schemeClr>
                </a:solidFill>
                <a:latin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000"/>
                                        <p:tgtEl>
                                          <p:spTgt spid="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835"/>
        <p:cNvGrpSpPr/>
        <p:nvPr/>
      </p:nvGrpSpPr>
      <p:grpSpPr>
        <a:xfrm>
          <a:off x="0" y="0"/>
          <a:ext cx="0" cy="0"/>
          <a:chOff x="0" y="0"/>
          <a:chExt cx="0" cy="0"/>
        </a:xfrm>
      </p:grpSpPr>
      <p:pic>
        <p:nvPicPr>
          <p:cNvPr id="836" name="Google Shape;836;p102"/>
          <p:cNvPicPr preferRelativeResize="0"/>
          <p:nvPr/>
        </p:nvPicPr>
        <p:blipFill rotWithShape="1">
          <a:blip r:embed="rId3">
            <a:alphaModFix/>
          </a:blip>
          <a:srcRect/>
          <a:stretch/>
        </p:blipFill>
        <p:spPr>
          <a:xfrm>
            <a:off x="7685835" y="1690818"/>
            <a:ext cx="2801491" cy="2552302"/>
          </a:xfrm>
          <a:prstGeom prst="rect">
            <a:avLst/>
          </a:prstGeom>
          <a:noFill/>
          <a:ln>
            <a:noFill/>
          </a:ln>
        </p:spPr>
      </p:pic>
      <p:pic>
        <p:nvPicPr>
          <p:cNvPr id="837" name="Google Shape;837;p102"/>
          <p:cNvPicPr preferRelativeResize="0"/>
          <p:nvPr/>
        </p:nvPicPr>
        <p:blipFill rotWithShape="1">
          <a:blip r:embed="rId4">
            <a:alphaModFix/>
          </a:blip>
          <a:srcRect/>
          <a:stretch/>
        </p:blipFill>
        <p:spPr>
          <a:xfrm>
            <a:off x="1923959" y="4141690"/>
            <a:ext cx="3888080" cy="2425698"/>
          </a:xfrm>
          <a:prstGeom prst="rect">
            <a:avLst/>
          </a:prstGeom>
          <a:noFill/>
          <a:ln>
            <a:noFill/>
          </a:ln>
        </p:spPr>
      </p:pic>
      <p:sp>
        <p:nvSpPr>
          <p:cNvPr id="838" name="Google Shape;838;p102"/>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buClr>
                <a:schemeClr val="dk1"/>
              </a:buClr>
              <a:buSzPts val="2800"/>
            </a:pPr>
            <a:r>
              <a:rPr lang="en" sz="3000" b="1" dirty="0">
                <a:latin typeface="Raleway"/>
                <a:ea typeface="Raleway"/>
                <a:cs typeface="Raleway"/>
                <a:sym typeface="Raleway"/>
              </a:rPr>
              <a:t>Even without direct instruction, able to think through multiple regression.</a:t>
            </a:r>
            <a:endParaRPr sz="3000" b="1" dirty="0">
              <a:latin typeface="Raleway"/>
              <a:ea typeface="Raleway"/>
              <a:cs typeface="Raleway"/>
              <a:sym typeface="Raleway"/>
            </a:endParaRPr>
          </a:p>
        </p:txBody>
      </p:sp>
      <p:sp>
        <p:nvSpPr>
          <p:cNvPr id="839" name="Google Shape;839;p102"/>
          <p:cNvSpPr/>
          <p:nvPr/>
        </p:nvSpPr>
        <p:spPr>
          <a:xfrm>
            <a:off x="2125250" y="3482043"/>
            <a:ext cx="4803600" cy="523200"/>
          </a:xfrm>
          <a:prstGeom prst="rect">
            <a:avLst/>
          </a:prstGeom>
          <a:blipFill rotWithShape="1">
            <a:blip r:embed="rId5">
              <a:alphaModFix/>
            </a:blip>
            <a:stretch>
              <a:fillRect b="-4759"/>
            </a:stretch>
          </a:blipFill>
          <a:ln>
            <a:noFill/>
          </a:ln>
        </p:spPr>
        <p:txBody>
          <a:bodyPr spcFirstLastPara="1" wrap="square" lIns="91425" tIns="45700" rIns="91425" bIns="45700" anchor="t" anchorCtr="0">
            <a:noAutofit/>
          </a:bodyPr>
          <a:lstStyle/>
          <a:p>
            <a:r>
              <a:rPr lang="en" sz="1800">
                <a:latin typeface="Libre Franklin"/>
                <a:ea typeface="Libre Franklin"/>
                <a:cs typeface="Libre Franklin"/>
                <a:sym typeface="Libre Franklin"/>
              </a:rPr>
              <a:t> </a:t>
            </a:r>
            <a:endParaRPr/>
          </a:p>
        </p:txBody>
      </p:sp>
      <p:pic>
        <p:nvPicPr>
          <p:cNvPr id="840" name="Google Shape;840;p102"/>
          <p:cNvPicPr preferRelativeResize="0"/>
          <p:nvPr/>
        </p:nvPicPr>
        <p:blipFill rotWithShape="1">
          <a:blip r:embed="rId6">
            <a:alphaModFix/>
          </a:blip>
          <a:srcRect/>
          <a:stretch/>
        </p:blipFill>
        <p:spPr>
          <a:xfrm>
            <a:off x="2152649" y="1587177"/>
            <a:ext cx="6196694" cy="247347"/>
          </a:xfrm>
          <a:prstGeom prst="rect">
            <a:avLst/>
          </a:prstGeom>
          <a:noFill/>
          <a:ln>
            <a:noFill/>
          </a:ln>
        </p:spPr>
      </p:pic>
      <p:pic>
        <p:nvPicPr>
          <p:cNvPr id="841" name="Google Shape;841;p102"/>
          <p:cNvPicPr preferRelativeResize="0"/>
          <p:nvPr/>
        </p:nvPicPr>
        <p:blipFill rotWithShape="1">
          <a:blip r:embed="rId7">
            <a:alphaModFix/>
          </a:blip>
          <a:srcRect/>
          <a:stretch/>
        </p:blipFill>
        <p:spPr>
          <a:xfrm>
            <a:off x="2177121" y="1986652"/>
            <a:ext cx="5077751" cy="1358964"/>
          </a:xfrm>
          <a:prstGeom prst="rect">
            <a:avLst/>
          </a:prstGeom>
          <a:noFill/>
          <a:ln w="9525" cap="flat" cmpd="sng">
            <a:solidFill>
              <a:schemeClr val="accent1"/>
            </a:solidFill>
            <a:prstDash val="solid"/>
            <a:round/>
            <a:headEnd type="none" w="sm" len="sm"/>
            <a:tailEnd type="none" w="sm" len="sm"/>
          </a:ln>
        </p:spPr>
      </p:pic>
      <p:pic>
        <p:nvPicPr>
          <p:cNvPr id="844" name="Google Shape;844;p102"/>
          <p:cNvPicPr preferRelativeResize="0"/>
          <p:nvPr/>
        </p:nvPicPr>
        <p:blipFill rotWithShape="1">
          <a:blip r:embed="rId4">
            <a:alphaModFix/>
          </a:blip>
          <a:srcRect l="74825" t="29154" b="40460"/>
          <a:stretch/>
        </p:blipFill>
        <p:spPr>
          <a:xfrm>
            <a:off x="4985650" y="5652773"/>
            <a:ext cx="978800" cy="737074"/>
          </a:xfrm>
          <a:prstGeom prst="rect">
            <a:avLst/>
          </a:prstGeom>
          <a:noFill/>
          <a:ln>
            <a:noFill/>
          </a:ln>
        </p:spPr>
      </p:pic>
      <p:grpSp>
        <p:nvGrpSpPr>
          <p:cNvPr id="15" name="Group 14">
            <a:extLst>
              <a:ext uri="{FF2B5EF4-FFF2-40B4-BE49-F238E27FC236}">
                <a16:creationId xmlns:a16="http://schemas.microsoft.com/office/drawing/2014/main" id="{B9EDED05-9E8E-4B82-911C-E34AA997511F}"/>
              </a:ext>
            </a:extLst>
          </p:cNvPr>
          <p:cNvGrpSpPr/>
          <p:nvPr/>
        </p:nvGrpSpPr>
        <p:grpSpPr>
          <a:xfrm>
            <a:off x="5987676" y="4862084"/>
            <a:ext cx="5558711" cy="984910"/>
            <a:chOff x="3611774" y="4527113"/>
            <a:chExt cx="5558711" cy="984910"/>
          </a:xfrm>
        </p:grpSpPr>
        <p:sp>
          <p:nvSpPr>
            <p:cNvPr id="16" name="Google Shape;808;p100">
              <a:extLst>
                <a:ext uri="{FF2B5EF4-FFF2-40B4-BE49-F238E27FC236}">
                  <a16:creationId xmlns:a16="http://schemas.microsoft.com/office/drawing/2014/main" id="{09E772EE-5F41-4250-B5B7-9C4210925BD6}"/>
                </a:ext>
              </a:extLst>
            </p:cNvPr>
            <p:cNvSpPr/>
            <p:nvPr/>
          </p:nvSpPr>
          <p:spPr>
            <a:xfrm>
              <a:off x="3611774" y="4527113"/>
              <a:ext cx="5197326" cy="523200"/>
            </a:xfrm>
            <a:prstGeom prst="rect">
              <a:avLst/>
            </a:prstGeom>
            <a:noFill/>
            <a:ln>
              <a:noFill/>
            </a:ln>
          </p:spPr>
          <p:txBody>
            <a:bodyPr spcFirstLastPara="1" wrap="square" lIns="91425" tIns="45700" rIns="91425" bIns="45700" anchor="t" anchorCtr="0">
              <a:noAutofit/>
            </a:bodyPr>
            <a:lstStyle/>
            <a:p>
              <a:r>
                <a:rPr lang="en" sz="2400" b="1" dirty="0">
                  <a:solidFill>
                    <a:schemeClr val="accent2">
                      <a:lumMod val="50000"/>
                    </a:schemeClr>
                  </a:solidFill>
                  <a:latin typeface="+mn-lt"/>
                  <a:ea typeface="Libre Franklin"/>
                  <a:cs typeface="Libre Franklin"/>
                  <a:sym typeface="Libre Franklin"/>
                </a:rPr>
                <a:t>DATA = MODEL + ERROR</a:t>
              </a:r>
              <a:endParaRPr sz="1200" dirty="0">
                <a:solidFill>
                  <a:schemeClr val="accent2">
                    <a:lumMod val="50000"/>
                  </a:schemeClr>
                </a:solidFill>
                <a:latin typeface="+mn-lt"/>
              </a:endParaRPr>
            </a:p>
          </p:txBody>
        </p:sp>
        <p:sp>
          <p:nvSpPr>
            <p:cNvPr id="17" name="Google Shape;811;p100">
              <a:extLst>
                <a:ext uri="{FF2B5EF4-FFF2-40B4-BE49-F238E27FC236}">
                  <a16:creationId xmlns:a16="http://schemas.microsoft.com/office/drawing/2014/main" id="{7BCEF00C-1A71-47A1-A0C3-04E64B558B57}"/>
                </a:ext>
              </a:extLst>
            </p:cNvPr>
            <p:cNvSpPr/>
            <p:nvPr/>
          </p:nvSpPr>
          <p:spPr>
            <a:xfrm>
              <a:off x="3611785" y="5050323"/>
              <a:ext cx="5558700" cy="461700"/>
            </a:xfrm>
            <a:prstGeom prst="rect">
              <a:avLst/>
            </a:prstGeom>
            <a:noFill/>
            <a:ln>
              <a:noFill/>
            </a:ln>
          </p:spPr>
          <p:txBody>
            <a:bodyPr spcFirstLastPara="1" wrap="square" lIns="91425" tIns="45700" rIns="91425" bIns="45700" anchor="t" anchorCtr="0">
              <a:noAutofit/>
            </a:bodyPr>
            <a:lstStyle/>
            <a:p>
              <a:r>
                <a:rPr lang="en" sz="2000" b="1" dirty="0">
                  <a:solidFill>
                    <a:schemeClr val="accent2">
                      <a:lumMod val="50000"/>
                    </a:schemeClr>
                  </a:solidFill>
                  <a:latin typeface="+mn-lt"/>
                  <a:ea typeface="Libre Franklin"/>
                  <a:cs typeface="Libre Franklin"/>
                  <a:sym typeface="Libre Franklin"/>
                </a:rPr>
                <a:t>winpercent = chocolate + </a:t>
              </a:r>
              <a:r>
                <a:rPr lang="en-US" sz="2000" b="1" dirty="0" err="1">
                  <a:solidFill>
                    <a:schemeClr val="accent2">
                      <a:lumMod val="50000"/>
                    </a:schemeClr>
                  </a:solidFill>
                  <a:latin typeface="+mn-lt"/>
                  <a:ea typeface="Libre Franklin"/>
                  <a:cs typeface="Libre Franklin"/>
                  <a:sym typeface="Libre Franklin"/>
                </a:rPr>
                <a:t>sugarpercent</a:t>
              </a:r>
              <a:r>
                <a:rPr lang="en-US" sz="2000" b="1" dirty="0">
                  <a:solidFill>
                    <a:schemeClr val="accent2">
                      <a:lumMod val="50000"/>
                    </a:schemeClr>
                  </a:solidFill>
                  <a:latin typeface="+mn-lt"/>
                  <a:ea typeface="Libre Franklin"/>
                  <a:cs typeface="Libre Franklin"/>
                  <a:sym typeface="Libre Franklin"/>
                </a:rPr>
                <a:t> </a:t>
              </a:r>
            </a:p>
            <a:p>
              <a:r>
                <a:rPr lang="en-US" sz="2000" b="1" dirty="0">
                  <a:solidFill>
                    <a:schemeClr val="accent2">
                      <a:lumMod val="50000"/>
                    </a:schemeClr>
                  </a:solidFill>
                  <a:latin typeface="+mn-lt"/>
                  <a:ea typeface="Libre Franklin"/>
                  <a:cs typeface="Libre Franklin"/>
                  <a:sym typeface="Libre Franklin"/>
                </a:rPr>
                <a:t>                               + o</a:t>
              </a:r>
              <a:r>
                <a:rPr lang="en" sz="2000" b="1" dirty="0">
                  <a:solidFill>
                    <a:schemeClr val="accent2">
                      <a:lumMod val="50000"/>
                    </a:schemeClr>
                  </a:solidFill>
                  <a:latin typeface="+mn-lt"/>
                  <a:ea typeface="Libre Franklin"/>
                  <a:cs typeface="Libre Franklin"/>
                  <a:sym typeface="Libre Franklin"/>
                </a:rPr>
                <a:t>ther stuff</a:t>
              </a:r>
              <a:endParaRPr sz="1200" dirty="0">
                <a:solidFill>
                  <a:schemeClr val="accent2">
                    <a:lumMod val="50000"/>
                  </a:schemeClr>
                </a:solidFill>
                <a:latin typeface="+mn-lt"/>
              </a:endParaRPr>
            </a:p>
          </p:txBody>
        </p:sp>
      </p:grpSp>
    </p:spTree>
    <p:extLst>
      <p:ext uri="{BB962C8B-B14F-4D97-AF65-F5344CB8AC3E}">
        <p14:creationId xmlns:p14="http://schemas.microsoft.com/office/powerpoint/2010/main" val="4252290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792"/>
        <p:cNvGrpSpPr/>
        <p:nvPr/>
      </p:nvGrpSpPr>
      <p:grpSpPr>
        <a:xfrm>
          <a:off x="0" y="0"/>
          <a:ext cx="0" cy="0"/>
          <a:chOff x="0" y="0"/>
          <a:chExt cx="0" cy="0"/>
        </a:xfrm>
      </p:grpSpPr>
      <p:sp>
        <p:nvSpPr>
          <p:cNvPr id="793" name="Google Shape;793;p98"/>
          <p:cNvSpPr txBox="1">
            <a:spLocks noGrp="1"/>
          </p:cNvSpPr>
          <p:nvPr>
            <p:ph type="title"/>
          </p:nvPr>
        </p:nvSpPr>
        <p:spPr/>
        <p:txBody>
          <a:bodyPr/>
          <a:lstStyle/>
          <a:p>
            <a:pPr lvl="0"/>
            <a:r>
              <a:rPr lang="en-US" dirty="0"/>
              <a:t>This isn’t enough. Does the course prepare students to extend their learning?</a:t>
            </a:r>
          </a:p>
        </p:txBody>
      </p:sp>
    </p:spTree>
    <p:extLst>
      <p:ext uri="{BB962C8B-B14F-4D97-AF65-F5344CB8AC3E}">
        <p14:creationId xmlns:p14="http://schemas.microsoft.com/office/powerpoint/2010/main" val="447838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0D6FEE1-A8FC-43E1-A5F1-54388633E548}"/>
              </a:ext>
            </a:extLst>
          </p:cNvPr>
          <p:cNvSpPr>
            <a:spLocks noGrp="1"/>
          </p:cNvSpPr>
          <p:nvPr>
            <p:ph type="body" idx="4294967295"/>
          </p:nvPr>
        </p:nvSpPr>
        <p:spPr>
          <a:xfrm>
            <a:off x="1889760" y="2127701"/>
            <a:ext cx="8412480" cy="4003200"/>
          </a:xfrm>
        </p:spPr>
        <p:txBody>
          <a:bodyPr>
            <a:normAutofit lnSpcReduction="10000"/>
          </a:bodyPr>
          <a:lstStyle/>
          <a:p>
            <a:r>
              <a:rPr lang="en-US" dirty="0"/>
              <a:t>UCLA Students from two sections of the course</a:t>
            </a:r>
          </a:p>
          <a:p>
            <a:endParaRPr lang="en-US" dirty="0"/>
          </a:p>
          <a:p>
            <a:r>
              <a:rPr lang="en-US" dirty="0"/>
              <a:t>Fall 2018:</a:t>
            </a:r>
          </a:p>
          <a:p>
            <a:pPr lvl="1"/>
            <a:r>
              <a:rPr lang="en-US" dirty="0"/>
              <a:t>340 (236 female) started the course</a:t>
            </a:r>
          </a:p>
          <a:p>
            <a:pPr lvl="1"/>
            <a:r>
              <a:rPr lang="en-US" dirty="0"/>
              <a:t>310 (214 female) completed the final exam</a:t>
            </a:r>
          </a:p>
          <a:p>
            <a:endParaRPr lang="en-US" dirty="0"/>
          </a:p>
          <a:p>
            <a:r>
              <a:rPr lang="en-US" dirty="0"/>
              <a:t>Winter 2019:</a:t>
            </a:r>
          </a:p>
          <a:p>
            <a:pPr lvl="1"/>
            <a:r>
              <a:rPr lang="en-US" dirty="0"/>
              <a:t>214 (170 female) started the course</a:t>
            </a:r>
          </a:p>
          <a:p>
            <a:pPr lvl="1"/>
            <a:r>
              <a:rPr lang="en-US" dirty="0"/>
              <a:t>199 (157 female) completed the final exam</a:t>
            </a:r>
          </a:p>
          <a:p>
            <a:endParaRPr lang="en-US" dirty="0"/>
          </a:p>
        </p:txBody>
      </p:sp>
      <p:sp>
        <p:nvSpPr>
          <p:cNvPr id="11" name="Title 10">
            <a:extLst>
              <a:ext uri="{FF2B5EF4-FFF2-40B4-BE49-F238E27FC236}">
                <a16:creationId xmlns:a16="http://schemas.microsoft.com/office/drawing/2014/main" id="{A61EA314-71AB-4A87-9ABA-AC917E01E485}"/>
              </a:ext>
            </a:extLst>
          </p:cNvPr>
          <p:cNvSpPr>
            <a:spLocks noGrp="1"/>
          </p:cNvSpPr>
          <p:nvPr>
            <p:ph type="title"/>
          </p:nvPr>
        </p:nvSpPr>
        <p:spPr/>
        <p:txBody>
          <a:bodyPr/>
          <a:lstStyle/>
          <a:p>
            <a:r>
              <a:rPr lang="en-US" sz="3600" dirty="0"/>
              <a:t>Participants</a:t>
            </a:r>
          </a:p>
        </p:txBody>
      </p:sp>
    </p:spTree>
    <p:extLst>
      <p:ext uri="{BB962C8B-B14F-4D97-AF65-F5344CB8AC3E}">
        <p14:creationId xmlns:p14="http://schemas.microsoft.com/office/powerpoint/2010/main" val="1247778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F4B7B3-195F-43D6-8CA2-32A21EDAEEB0}"/>
              </a:ext>
            </a:extLst>
          </p:cNvPr>
          <p:cNvSpPr>
            <a:spLocks noGrp="1"/>
          </p:cNvSpPr>
          <p:nvPr>
            <p:ph type="body" idx="4294967295"/>
          </p:nvPr>
        </p:nvSpPr>
        <p:spPr>
          <a:xfrm>
            <a:off x="1889760" y="2127701"/>
            <a:ext cx="8412480" cy="4003200"/>
          </a:xfrm>
        </p:spPr>
        <p:txBody>
          <a:bodyPr/>
          <a:lstStyle/>
          <a:p>
            <a:r>
              <a:rPr lang="en-US" b="1" dirty="0">
                <a:ea typeface="Fira Code" panose="020B0809050000020004" pitchFamily="49" charset="0"/>
                <a:cs typeface="Fira Code" panose="020B0809050000020004" pitchFamily="49" charset="0"/>
              </a:rPr>
              <a:t>Just completed final exam</a:t>
            </a:r>
          </a:p>
          <a:p>
            <a:endParaRPr lang="en-US" b="1" dirty="0">
              <a:latin typeface="Consolas" panose="020B0609020204030204" pitchFamily="49" charset="0"/>
              <a:ea typeface="Fira Code" panose="020B0809050000020004" pitchFamily="49" charset="0"/>
              <a:cs typeface="Fira Code" panose="020B0809050000020004" pitchFamily="49" charset="0"/>
            </a:endParaRPr>
          </a:p>
          <a:p>
            <a:r>
              <a:rPr lang="en-US" b="1" dirty="0" err="1">
                <a:latin typeface="Consolas" panose="020B0609020204030204" pitchFamily="49" charset="0"/>
                <a:ea typeface="Fira Code" panose="020B0809050000020004" pitchFamily="49" charset="0"/>
                <a:cs typeface="Fira Code" panose="020B0809050000020004" pitchFamily="49" charset="0"/>
              </a:rPr>
              <a:t>fivethirtyeight</a:t>
            </a:r>
            <a:r>
              <a:rPr lang="en-US" b="1" dirty="0">
                <a:latin typeface="Consolas" panose="020B0609020204030204" pitchFamily="49" charset="0"/>
                <a:ea typeface="Fira Code" panose="020B0809050000020004" pitchFamily="49" charset="0"/>
                <a:cs typeface="Fira Code" panose="020B0809050000020004" pitchFamily="49" charset="0"/>
              </a:rPr>
              <a:t>::</a:t>
            </a:r>
            <a:r>
              <a:rPr lang="en-US" b="1" dirty="0" err="1">
                <a:solidFill>
                  <a:schemeClr val="accent1"/>
                </a:solidFill>
                <a:latin typeface="Consolas" panose="020B0609020204030204" pitchFamily="49" charset="0"/>
                <a:ea typeface="Fira Code" panose="020B0809050000020004" pitchFamily="49" charset="0"/>
                <a:cs typeface="Fira Code" panose="020B0809050000020004" pitchFamily="49" charset="0"/>
              </a:rPr>
              <a:t>candy_rankings</a:t>
            </a:r>
            <a:endParaRPr lang="en-US" b="1" dirty="0">
              <a:solidFill>
                <a:schemeClr val="accent1"/>
              </a:solidFill>
              <a:latin typeface="Consolas" panose="020B0609020204030204" pitchFamily="49" charset="0"/>
              <a:ea typeface="Fira Code" panose="020B0809050000020004" pitchFamily="49" charset="0"/>
              <a:cs typeface="Fira Code" panose="020B0809050000020004" pitchFamily="49" charset="0"/>
            </a:endParaRPr>
          </a:p>
          <a:p>
            <a:pPr lvl="1"/>
            <a:r>
              <a:rPr lang="en-US" b="1" dirty="0">
                <a:ea typeface="Fira Code" panose="020B0809050000020004" pitchFamily="49" charset="0"/>
                <a:cs typeface="Fira Code" panose="020B0809050000020004" pitchFamily="49" charset="0"/>
              </a:rPr>
              <a:t>Exam had multiple problems regarding this dataset</a:t>
            </a:r>
            <a:endParaRPr lang="en-US" b="1" dirty="0">
              <a:solidFill>
                <a:schemeClr val="accent1"/>
              </a:solidFill>
              <a:latin typeface="Consolas" panose="020B0609020204030204" pitchFamily="49" charset="0"/>
              <a:ea typeface="Fira Code" panose="020B0809050000020004" pitchFamily="49" charset="0"/>
              <a:cs typeface="Fira Code" panose="020B0809050000020004" pitchFamily="49" charset="0"/>
            </a:endParaRPr>
          </a:p>
          <a:p>
            <a:endParaRPr lang="en-US" b="1" dirty="0">
              <a:solidFill>
                <a:schemeClr val="bg2"/>
              </a:solidFill>
              <a:latin typeface="Consolas" panose="020B0609020204030204" pitchFamily="49" charset="0"/>
              <a:ea typeface="Fira Code" panose="020B0809050000020004" pitchFamily="49" charset="0"/>
              <a:cs typeface="Fira Code" panose="020B0809050000020004" pitchFamily="49" charset="0"/>
            </a:endParaRPr>
          </a:p>
          <a:p>
            <a:r>
              <a:rPr lang="en-US" b="1" dirty="0">
                <a:latin typeface="Consolas" panose="020B0609020204030204" pitchFamily="49" charset="0"/>
                <a:ea typeface="Fira Code" panose="020B0809050000020004" pitchFamily="49" charset="0"/>
                <a:cs typeface="Fira Code" panose="020B0809050000020004" pitchFamily="49" charset="0"/>
              </a:rPr>
              <a:t>supernova::</a:t>
            </a:r>
            <a:r>
              <a:rPr lang="en-US" b="1" dirty="0">
                <a:solidFill>
                  <a:schemeClr val="accent1"/>
                </a:solidFill>
                <a:latin typeface="Consolas" panose="020B0609020204030204" pitchFamily="49" charset="0"/>
                <a:ea typeface="Fira Code" panose="020B0809050000020004" pitchFamily="49" charset="0"/>
                <a:cs typeface="Fira Code" panose="020B0809050000020004" pitchFamily="49" charset="0"/>
              </a:rPr>
              <a:t>supernova()</a:t>
            </a:r>
          </a:p>
          <a:p>
            <a:pPr lvl="1"/>
            <a:r>
              <a:rPr lang="en-US" b="1" dirty="0">
                <a:ea typeface="Fira Code" panose="020B0809050000020004" pitchFamily="49" charset="0"/>
                <a:cs typeface="Fira Code" panose="020B0809050000020004" pitchFamily="49" charset="0"/>
              </a:rPr>
              <a:t>Students work with this package all course</a:t>
            </a:r>
          </a:p>
        </p:txBody>
      </p:sp>
      <p:sp>
        <p:nvSpPr>
          <p:cNvPr id="2" name="Title 1">
            <a:extLst>
              <a:ext uri="{FF2B5EF4-FFF2-40B4-BE49-F238E27FC236}">
                <a16:creationId xmlns:a16="http://schemas.microsoft.com/office/drawing/2014/main" id="{2CCE7664-A9AA-485F-B006-F48804E6F0EC}"/>
              </a:ext>
            </a:extLst>
          </p:cNvPr>
          <p:cNvSpPr>
            <a:spLocks noGrp="1"/>
          </p:cNvSpPr>
          <p:nvPr>
            <p:ph type="title"/>
          </p:nvPr>
        </p:nvSpPr>
        <p:spPr/>
        <p:txBody>
          <a:bodyPr/>
          <a:lstStyle/>
          <a:p>
            <a:r>
              <a:rPr lang="en-US" dirty="0"/>
              <a:t>Materials and Context</a:t>
            </a:r>
          </a:p>
        </p:txBody>
      </p:sp>
    </p:spTree>
    <p:extLst>
      <p:ext uri="{BB962C8B-B14F-4D97-AF65-F5344CB8AC3E}">
        <p14:creationId xmlns:p14="http://schemas.microsoft.com/office/powerpoint/2010/main" val="341660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5"/>
          <p:cNvSpPr txBox="1">
            <a:spLocks noGrp="1"/>
          </p:cNvSpPr>
          <p:nvPr>
            <p:ph type="title"/>
          </p:nvPr>
        </p:nvSpPr>
        <p:spPr/>
        <p:txBody>
          <a:bodyPr/>
          <a:lstStyle/>
          <a:p>
            <a:pPr lvl="0"/>
            <a:r>
              <a:rPr lang="en-US" dirty="0"/>
              <a:t>Teaching for understanding and transfer</a:t>
            </a:r>
          </a:p>
        </p:txBody>
      </p:sp>
      <p:sp>
        <p:nvSpPr>
          <p:cNvPr id="334" name="Google Shape;334;p55"/>
          <p:cNvSpPr txBox="1">
            <a:spLocks noGrp="1"/>
          </p:cNvSpPr>
          <p:nvPr>
            <p:ph type="body" idx="1"/>
          </p:nvPr>
        </p:nvSpPr>
        <p:spPr/>
        <p:txBody>
          <a:bodyPr/>
          <a:lstStyle/>
          <a:p>
            <a:pPr lvl="0"/>
            <a:r>
              <a:rPr lang="en-US" dirty="0"/>
              <a:t>Not what teachers do, but the learning opportunities they create.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7D8D38-17F3-4EE8-987F-D5AB2C7FA890}"/>
              </a:ext>
            </a:extLst>
          </p:cNvPr>
          <p:cNvSpPr>
            <a:spLocks noGrp="1"/>
          </p:cNvSpPr>
          <p:nvPr>
            <p:ph type="title"/>
          </p:nvPr>
        </p:nvSpPr>
        <p:spPr/>
        <p:txBody>
          <a:bodyPr/>
          <a:lstStyle/>
          <a:p>
            <a:r>
              <a:rPr lang="en-US" dirty="0" err="1">
                <a:solidFill>
                  <a:schemeClr val="tx2"/>
                </a:solidFill>
                <a:latin typeface="Consolas" panose="020B0609020204030204" pitchFamily="49" charset="0"/>
              </a:rPr>
              <a:t>lm</a:t>
            </a:r>
            <a:r>
              <a:rPr lang="en-US" dirty="0">
                <a:solidFill>
                  <a:schemeClr val="tx2"/>
                </a:solidFill>
                <a:latin typeface="Consolas" panose="020B0609020204030204" pitchFamily="49" charset="0"/>
              </a:rPr>
              <a:t>()</a:t>
            </a:r>
            <a:r>
              <a:rPr lang="en-US" dirty="0"/>
              <a:t> and </a:t>
            </a:r>
            <a:r>
              <a:rPr lang="en-US" dirty="0">
                <a:solidFill>
                  <a:schemeClr val="tx2"/>
                </a:solidFill>
                <a:latin typeface="Consolas" panose="020B0609020204030204" pitchFamily="49" charset="0"/>
              </a:rPr>
              <a:t>supernova()</a:t>
            </a:r>
            <a:r>
              <a:rPr lang="en-US" dirty="0"/>
              <a:t> output</a:t>
            </a:r>
          </a:p>
        </p:txBody>
      </p:sp>
      <p:pic>
        <p:nvPicPr>
          <p:cNvPr id="12" name="Content Placeholder 11" descr="A screenshot of a cell phone&#10;&#10;Description automatically generated">
            <a:extLst>
              <a:ext uri="{FF2B5EF4-FFF2-40B4-BE49-F238E27FC236}">
                <a16:creationId xmlns:a16="http://schemas.microsoft.com/office/drawing/2014/main" id="{DB4D5989-5422-4241-8040-F7BA324D83EE}"/>
              </a:ext>
            </a:extLst>
          </p:cNvPr>
          <p:cNvPicPr>
            <a:picLocks noGrp="1" noChangeAspect="1"/>
          </p:cNvPicPr>
          <p:nvPr>
            <p:ph sz="quarter" idx="13"/>
          </p:nvPr>
        </p:nvPicPr>
        <p:blipFill>
          <a:blip r:embed="rId2"/>
          <a:stretch>
            <a:fillRect/>
          </a:stretch>
        </p:blipFill>
        <p:spPr>
          <a:xfrm>
            <a:off x="2426018" y="1603941"/>
            <a:ext cx="7339965" cy="4562326"/>
          </a:xfrm>
          <a:prstGeom prst="rect">
            <a:avLst/>
          </a:prstGeom>
        </p:spPr>
      </p:pic>
    </p:spTree>
    <p:extLst>
      <p:ext uri="{BB962C8B-B14F-4D97-AF65-F5344CB8AC3E}">
        <p14:creationId xmlns:p14="http://schemas.microsoft.com/office/powerpoint/2010/main" val="2834599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A8187-3F97-4250-AE77-5B334F4FBF8B}"/>
              </a:ext>
            </a:extLst>
          </p:cNvPr>
          <p:cNvSpPr>
            <a:spLocks noGrp="1"/>
          </p:cNvSpPr>
          <p:nvPr>
            <p:ph type="title"/>
          </p:nvPr>
        </p:nvSpPr>
        <p:spPr/>
        <p:txBody>
          <a:bodyPr/>
          <a:lstStyle/>
          <a:p>
            <a:r>
              <a:rPr lang="en-US" dirty="0"/>
              <a:t>Q1.</a:t>
            </a:r>
            <a:endParaRPr lang="en-US" dirty="0">
              <a:solidFill>
                <a:schemeClr val="accent1"/>
              </a:solidFill>
            </a:endParaRPr>
          </a:p>
        </p:txBody>
      </p:sp>
      <p:sp>
        <p:nvSpPr>
          <p:cNvPr id="6" name="Text Placeholder 5">
            <a:extLst>
              <a:ext uri="{FF2B5EF4-FFF2-40B4-BE49-F238E27FC236}">
                <a16:creationId xmlns:a16="http://schemas.microsoft.com/office/drawing/2014/main" id="{5927188E-0FD4-48F2-A358-A70B715E5A03}"/>
              </a:ext>
            </a:extLst>
          </p:cNvPr>
          <p:cNvSpPr>
            <a:spLocks noGrp="1"/>
          </p:cNvSpPr>
          <p:nvPr>
            <p:ph type="body" idx="1"/>
          </p:nvPr>
        </p:nvSpPr>
        <p:spPr/>
        <p:txBody>
          <a:bodyPr/>
          <a:lstStyle/>
          <a:p>
            <a:pPr marL="152400" indent="0">
              <a:buNone/>
            </a:pPr>
            <a:r>
              <a:rPr lang="en-US" dirty="0"/>
              <a:t>These are two models explaining </a:t>
            </a:r>
            <a:r>
              <a:rPr lang="en-US" dirty="0" err="1">
                <a:solidFill>
                  <a:schemeClr val="accent1"/>
                </a:solidFill>
              </a:rPr>
              <a:t>winpercent</a:t>
            </a:r>
            <a:r>
              <a:rPr lang="en-US" dirty="0"/>
              <a:t>…</a:t>
            </a:r>
            <a:br>
              <a:rPr lang="en-US" dirty="0">
                <a:solidFill>
                  <a:schemeClr val="accent1"/>
                </a:solidFill>
              </a:rPr>
            </a:br>
            <a:br>
              <a:rPr lang="en-US" dirty="0">
                <a:solidFill>
                  <a:schemeClr val="accent1"/>
                </a:solidFill>
              </a:rPr>
            </a:br>
            <a:r>
              <a:rPr lang="en-US" dirty="0"/>
              <a:t>… represent the two-­predictor model in GLM notation</a:t>
            </a:r>
          </a:p>
        </p:txBody>
      </p:sp>
      <p:pic>
        <p:nvPicPr>
          <p:cNvPr id="8" name="Picture 7" descr="A screenshot of a cell phone&#10;&#10;Description automatically generated">
            <a:extLst>
              <a:ext uri="{FF2B5EF4-FFF2-40B4-BE49-F238E27FC236}">
                <a16:creationId xmlns:a16="http://schemas.microsoft.com/office/drawing/2014/main" id="{4B6C71E5-26B0-43D5-AA97-71E86DB0B6B5}"/>
              </a:ext>
            </a:extLst>
          </p:cNvPr>
          <p:cNvPicPr>
            <a:picLocks noChangeAspect="1"/>
          </p:cNvPicPr>
          <p:nvPr/>
        </p:nvPicPr>
        <p:blipFill>
          <a:blip r:embed="rId2"/>
          <a:stretch>
            <a:fillRect/>
          </a:stretch>
        </p:blipFill>
        <p:spPr>
          <a:xfrm>
            <a:off x="4924796" y="249930"/>
            <a:ext cx="5114554" cy="317907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C30901B6-9CE2-4616-9220-EA34029DDA10}"/>
              </a:ext>
            </a:extLst>
          </p:cNvPr>
          <p:cNvPicPr>
            <a:picLocks noChangeAspect="1"/>
          </p:cNvPicPr>
          <p:nvPr/>
        </p:nvPicPr>
        <p:blipFill>
          <a:blip r:embed="rId3"/>
          <a:stretch>
            <a:fillRect/>
          </a:stretch>
        </p:blipFill>
        <p:spPr>
          <a:xfrm>
            <a:off x="4924796" y="3544196"/>
            <a:ext cx="5114554" cy="3179070"/>
          </a:xfrm>
          <a:prstGeom prst="rect">
            <a:avLst/>
          </a:prstGeom>
        </p:spPr>
      </p:pic>
    </p:spTree>
    <p:extLst>
      <p:ext uri="{BB962C8B-B14F-4D97-AF65-F5344CB8AC3E}">
        <p14:creationId xmlns:p14="http://schemas.microsoft.com/office/powerpoint/2010/main" val="1623291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42314-3620-4CBD-A416-507AB08789EF}"/>
              </a:ext>
            </a:extLst>
          </p:cNvPr>
          <p:cNvSpPr>
            <a:spLocks noGrp="1"/>
          </p:cNvSpPr>
          <p:nvPr>
            <p:ph type="title"/>
          </p:nvPr>
        </p:nvSpPr>
        <p:spPr/>
        <p:txBody>
          <a:bodyPr>
            <a:noAutofit/>
          </a:bodyPr>
          <a:lstStyle/>
          <a:p>
            <a:r>
              <a:rPr lang="en-US" dirty="0"/>
              <a:t>Represent the two-predictor model using GLM notation</a:t>
            </a:r>
          </a:p>
        </p:txBody>
      </p:sp>
      <p:graphicFrame>
        <p:nvGraphicFramePr>
          <p:cNvPr id="6" name="Table 5">
            <a:extLst>
              <a:ext uri="{FF2B5EF4-FFF2-40B4-BE49-F238E27FC236}">
                <a16:creationId xmlns:a16="http://schemas.microsoft.com/office/drawing/2014/main" id="{699F7BA7-E429-4CE4-B501-68F858B8DA83}"/>
              </a:ext>
            </a:extLst>
          </p:cNvPr>
          <p:cNvGraphicFramePr>
            <a:graphicFrameLocks noGrp="1"/>
          </p:cNvGraphicFramePr>
          <p:nvPr>
            <p:extLst>
              <p:ext uri="{D42A27DB-BD31-4B8C-83A1-F6EECF244321}">
                <p14:modId xmlns:p14="http://schemas.microsoft.com/office/powerpoint/2010/main" val="174094429"/>
              </p:ext>
            </p:extLst>
          </p:nvPr>
        </p:nvGraphicFramePr>
        <p:xfrm>
          <a:off x="1889760" y="1600200"/>
          <a:ext cx="8481060" cy="4449902"/>
        </p:xfrm>
        <a:graphic>
          <a:graphicData uri="http://schemas.openxmlformats.org/drawingml/2006/table">
            <a:tbl>
              <a:tblPr/>
              <a:tblGrid>
                <a:gridCol w="2674620">
                  <a:extLst>
                    <a:ext uri="{9D8B030D-6E8A-4147-A177-3AD203B41FA5}">
                      <a16:colId xmlns:a16="http://schemas.microsoft.com/office/drawing/2014/main" val="3302236197"/>
                    </a:ext>
                  </a:extLst>
                </a:gridCol>
                <a:gridCol w="4931667">
                  <a:extLst>
                    <a:ext uri="{9D8B030D-6E8A-4147-A177-3AD203B41FA5}">
                      <a16:colId xmlns:a16="http://schemas.microsoft.com/office/drawing/2014/main" val="1325276866"/>
                    </a:ext>
                  </a:extLst>
                </a:gridCol>
                <a:gridCol w="874773">
                  <a:extLst>
                    <a:ext uri="{9D8B030D-6E8A-4147-A177-3AD203B41FA5}">
                      <a16:colId xmlns:a16="http://schemas.microsoft.com/office/drawing/2014/main" val="2263105214"/>
                    </a:ext>
                  </a:extLst>
                </a:gridCol>
              </a:tblGrid>
              <a:tr h="379080">
                <a:tc>
                  <a:txBody>
                    <a:bodyPr/>
                    <a:lstStyle/>
                    <a:p>
                      <a:pPr rtl="0" fontAlgn="t">
                        <a:spcBef>
                          <a:spcPts val="0"/>
                        </a:spcBef>
                        <a:spcAft>
                          <a:spcPts val="0"/>
                        </a:spcAft>
                      </a:pPr>
                      <a:r>
                        <a:rPr lang="en-US" sz="2000" b="1" i="0" u="none" strike="noStrike">
                          <a:solidFill>
                            <a:srgbClr val="000000"/>
                          </a:solidFill>
                          <a:effectLst/>
                          <a:latin typeface="Lato" panose="020B0604020202020204" charset="0"/>
                        </a:rPr>
                        <a:t>Feature</a:t>
                      </a:r>
                      <a:endParaRPr lang="en-US" sz="200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a:solidFill>
                            <a:srgbClr val="000000"/>
                          </a:solidFill>
                          <a:effectLst/>
                          <a:latin typeface="Lato" panose="020B0604020202020204" charset="0"/>
                        </a:rPr>
                        <a:t>Example</a:t>
                      </a:r>
                      <a:endParaRPr lang="en-US" sz="200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000000"/>
                          </a:solidFill>
                          <a:effectLst/>
                          <a:latin typeface="Lato" panose="020B0604020202020204" charset="0"/>
                        </a:rPr>
                        <a:t>Prop.</a:t>
                      </a:r>
                      <a:endParaRPr lang="en-US" sz="200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487039"/>
                  </a:ext>
                </a:extLst>
              </a:tr>
              <a:tr h="1149712">
                <a:tc>
                  <a:txBody>
                    <a:bodyPr/>
                    <a:lstStyle/>
                    <a:p>
                      <a:pPr rtl="0" fontAlgn="t">
                        <a:spcBef>
                          <a:spcPts val="0"/>
                        </a:spcBef>
                        <a:spcAft>
                          <a:spcPts val="0"/>
                        </a:spcAft>
                      </a:pPr>
                      <a:r>
                        <a:rPr lang="en-US" sz="2000" b="0" i="0" u="none" strike="noStrike" dirty="0">
                          <a:solidFill>
                            <a:srgbClr val="000000"/>
                          </a:solidFill>
                          <a:effectLst/>
                          <a:latin typeface="Lato" panose="020B0604020202020204" charset="0"/>
                        </a:rPr>
                        <a:t>Completely correct</a:t>
                      </a:r>
                      <a:endParaRPr lang="en-US" sz="2000" b="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nn-NO" sz="2000" b="0" i="0" u="none" strike="noStrike" dirty="0">
                          <a:solidFill>
                            <a:srgbClr val="000000"/>
                          </a:solidFill>
                          <a:effectLst/>
                          <a:latin typeface="Consolas" panose="020B0609020204030204" pitchFamily="49" charset="0"/>
                        </a:rPr>
                        <a:t>yi = b0 + b1*X1i + b2* X2i + ei</a:t>
                      </a:r>
                      <a:endParaRPr lang="nn-NO" sz="2000" b="0" dirty="0">
                        <a:effectLst/>
                        <a:latin typeface="Consolas" panose="020B0609020204030204" pitchFamily="49" charset="0"/>
                      </a:endParaRPr>
                    </a:p>
                    <a:p>
                      <a:pPr rtl="0" fontAlgn="t">
                        <a:spcBef>
                          <a:spcPts val="0"/>
                        </a:spcBef>
                        <a:spcAft>
                          <a:spcPts val="0"/>
                        </a:spcAft>
                      </a:pPr>
                      <a:r>
                        <a:rPr lang="nn-NO" sz="2000" b="0" i="0" u="none" strike="noStrike" dirty="0">
                          <a:solidFill>
                            <a:srgbClr val="000000"/>
                          </a:solidFill>
                          <a:effectLst/>
                          <a:latin typeface="Consolas" panose="020B0609020204030204" pitchFamily="49" charset="0"/>
                        </a:rPr>
                        <a:t>yi = b0 + b1X1i + b2X2i + ei</a:t>
                      </a:r>
                      <a:endParaRPr lang="nn-NO" sz="2000" b="0" dirty="0">
                        <a:effectLst/>
                        <a:latin typeface="Consolas" panose="020B0609020204030204" pitchFamily="49" charset="0"/>
                      </a:endParaRPr>
                    </a:p>
                    <a:p>
                      <a:pPr rtl="0" fontAlgn="t">
                        <a:spcBef>
                          <a:spcPts val="0"/>
                        </a:spcBef>
                        <a:spcAft>
                          <a:spcPts val="0"/>
                        </a:spcAft>
                      </a:pPr>
                      <a:r>
                        <a:rPr lang="nn-NO" sz="2000" b="0" i="0" u="none" strike="noStrike" dirty="0">
                          <a:solidFill>
                            <a:srgbClr val="000000"/>
                          </a:solidFill>
                          <a:effectLst/>
                          <a:latin typeface="Consolas" panose="020B0609020204030204" pitchFamily="49" charset="0"/>
                        </a:rPr>
                        <a:t>yi = b0 + b1(X1i) + b2(X2i) + ei</a:t>
                      </a: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Lato" panose="020B0604020202020204" charset="0"/>
                        </a:rPr>
                        <a:t>0.531</a:t>
                      </a:r>
                      <a:endParaRPr lang="en-US" sz="2000" b="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1680841"/>
                  </a:ext>
                </a:extLst>
              </a:tr>
              <a:tr h="598081">
                <a:tc>
                  <a:txBody>
                    <a:bodyPr/>
                    <a:lstStyle/>
                    <a:p>
                      <a:pPr rtl="0" fontAlgn="t">
                        <a:spcBef>
                          <a:spcPts val="0"/>
                        </a:spcBef>
                        <a:spcAft>
                          <a:spcPts val="0"/>
                        </a:spcAft>
                      </a:pPr>
                      <a:r>
                        <a:rPr lang="en-US" sz="2000" b="0" i="0" u="none" strike="noStrike" dirty="0">
                          <a:solidFill>
                            <a:srgbClr val="000000"/>
                          </a:solidFill>
                          <a:effectLst/>
                          <a:latin typeface="Lato" panose="020B0604020202020204" charset="0"/>
                        </a:rPr>
                        <a:t>A single outcome variable*</a:t>
                      </a:r>
                      <a:endParaRPr lang="en-US" sz="200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nn-NO" sz="2000" b="0" i="0" u="none" strike="noStrike" dirty="0">
                          <a:solidFill>
                            <a:srgbClr val="000000"/>
                          </a:solidFill>
                          <a:effectLst/>
                          <a:latin typeface="Consolas" panose="020B0609020204030204" pitchFamily="49" charset="0"/>
                        </a:rPr>
                        <a:t>yi = b0 + b1*X1i + b2* X2i + ei</a:t>
                      </a:r>
                      <a:endParaRPr lang="nn-NO" sz="2000" dirty="0">
                        <a:effectLst/>
                        <a:latin typeface="Consolas" panose="020B0609020204030204" pitchFamily="49" charset="0"/>
                      </a:endParaRPr>
                    </a:p>
                    <a:p>
                      <a:pPr rtl="0" fontAlgn="t">
                        <a:spcBef>
                          <a:spcPts val="0"/>
                        </a:spcBef>
                        <a:spcAft>
                          <a:spcPts val="0"/>
                        </a:spcAft>
                      </a:pPr>
                      <a:r>
                        <a:rPr lang="nn-NO" sz="2000" b="0" i="1" u="none" strike="noStrike" dirty="0">
                          <a:solidFill>
                            <a:srgbClr val="000000"/>
                          </a:solidFill>
                          <a:effectLst/>
                          <a:latin typeface="Consolas" panose="020B0609020204030204" pitchFamily="49" charset="0"/>
                        </a:rPr>
                        <a:t>Not: b0 + b1*X1i + b2* X2i + ei</a:t>
                      </a:r>
                      <a:endParaRPr lang="nn-NO" sz="2000" dirty="0">
                        <a:effectLst/>
                        <a:latin typeface="Consolas" panose="020B0609020204030204" pitchFamily="49"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Lato" panose="020B0604020202020204" charset="0"/>
                        </a:rPr>
                        <a:t>0.985</a:t>
                      </a:r>
                      <a:endParaRPr lang="en-US" sz="200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6459658"/>
                  </a:ext>
                </a:extLst>
              </a:tr>
              <a:tr h="379080">
                <a:tc>
                  <a:txBody>
                    <a:bodyPr/>
                    <a:lstStyle/>
                    <a:p>
                      <a:pPr rtl="0" fontAlgn="t">
                        <a:spcBef>
                          <a:spcPts val="0"/>
                        </a:spcBef>
                        <a:spcAft>
                          <a:spcPts val="0"/>
                        </a:spcAft>
                      </a:pPr>
                      <a:r>
                        <a:rPr lang="en-US" sz="2000" b="0" i="0" u="none" strike="noStrike" dirty="0">
                          <a:solidFill>
                            <a:srgbClr val="000000"/>
                          </a:solidFill>
                          <a:effectLst/>
                          <a:latin typeface="Lato" panose="020B0604020202020204" charset="0"/>
                        </a:rPr>
                        <a:t>A single error term*</a:t>
                      </a:r>
                      <a:endParaRPr lang="en-US" sz="200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i-FI" sz="2000" b="0" i="0" u="none" strike="noStrike" dirty="0">
                          <a:solidFill>
                            <a:srgbClr val="000000"/>
                          </a:solidFill>
                          <a:effectLst/>
                          <a:latin typeface="Consolas" panose="020B0609020204030204" pitchFamily="49" charset="0"/>
                        </a:rPr>
                        <a:t>yi = b0 + ei </a:t>
                      </a:r>
                      <a:endParaRPr lang="fi-FI" sz="2000" dirty="0">
                        <a:effectLst/>
                        <a:latin typeface="Consolas" panose="020B0609020204030204" pitchFamily="49" charset="0"/>
                      </a:endParaRPr>
                    </a:p>
                    <a:p>
                      <a:pPr rtl="0" fontAlgn="t">
                        <a:spcBef>
                          <a:spcPts val="0"/>
                        </a:spcBef>
                        <a:spcAft>
                          <a:spcPts val="0"/>
                        </a:spcAft>
                      </a:pPr>
                      <a:r>
                        <a:rPr lang="fi-FI" sz="2000" b="0" i="1" u="none" strike="noStrike" dirty="0">
                          <a:solidFill>
                            <a:srgbClr val="000000"/>
                          </a:solidFill>
                          <a:effectLst/>
                          <a:latin typeface="Consolas" panose="020B0609020204030204" pitchFamily="49" charset="0"/>
                        </a:rPr>
                        <a:t>Not: yi = b0</a:t>
                      </a:r>
                      <a:endParaRPr lang="fi-FI" sz="2000" dirty="0">
                        <a:effectLst/>
                        <a:latin typeface="Consolas" panose="020B0609020204030204" pitchFamily="49"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Lato" panose="020B0604020202020204" charset="0"/>
                        </a:rPr>
                        <a:t>0.945</a:t>
                      </a:r>
                      <a:endParaRPr lang="en-US" sz="200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723035"/>
                  </a:ext>
                </a:extLst>
              </a:tr>
              <a:tr h="560174">
                <a:tc>
                  <a:txBody>
                    <a:bodyPr/>
                    <a:lstStyle/>
                    <a:p>
                      <a:pPr rtl="0" fontAlgn="t">
                        <a:spcBef>
                          <a:spcPts val="0"/>
                        </a:spcBef>
                        <a:spcAft>
                          <a:spcPts val="0"/>
                        </a:spcAft>
                      </a:pPr>
                      <a:r>
                        <a:rPr lang="en-US" sz="2000" b="0" i="0" u="none" strike="noStrike" dirty="0">
                          <a:solidFill>
                            <a:schemeClr val="tx1"/>
                          </a:solidFill>
                          <a:effectLst/>
                          <a:latin typeface="Lato" panose="020B0604020202020204" charset="0"/>
                        </a:rPr>
                        <a:t>Only used one predictor</a:t>
                      </a:r>
                      <a:endParaRPr lang="en-US" sz="2000" dirty="0">
                        <a:solidFill>
                          <a:schemeClr val="tx1"/>
                        </a:solidFill>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pt-BR" sz="2000" b="0" i="0" u="none" strike="noStrike" dirty="0">
                          <a:solidFill>
                            <a:schemeClr val="tx1"/>
                          </a:solidFill>
                          <a:effectLst/>
                          <a:latin typeface="Consolas" panose="020B0609020204030204" pitchFamily="49" charset="0"/>
                        </a:rPr>
                        <a:t>yi = b0 + b1*Xi + b2 + e</a:t>
                      </a:r>
                      <a:endParaRPr lang="pt-BR" sz="2000" dirty="0">
                        <a:solidFill>
                          <a:schemeClr val="tx1"/>
                        </a:solidFill>
                        <a:effectLst/>
                        <a:latin typeface="Consolas" panose="020B0609020204030204" pitchFamily="49"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chemeClr val="tx1"/>
                          </a:solidFill>
                          <a:effectLst/>
                          <a:latin typeface="Lato" panose="020B0604020202020204" charset="0"/>
                        </a:rPr>
                        <a:t>0.303</a:t>
                      </a:r>
                      <a:endParaRPr lang="en-US" sz="2000" dirty="0">
                        <a:solidFill>
                          <a:schemeClr val="tx1"/>
                        </a:solidFill>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3151515"/>
                  </a:ext>
                </a:extLst>
              </a:tr>
              <a:tr h="560174">
                <a:tc>
                  <a:txBody>
                    <a:bodyPr/>
                    <a:lstStyle/>
                    <a:p>
                      <a:pPr rtl="0" fontAlgn="t">
                        <a:spcBef>
                          <a:spcPts val="0"/>
                        </a:spcBef>
                        <a:spcAft>
                          <a:spcPts val="0"/>
                        </a:spcAft>
                      </a:pPr>
                      <a:r>
                        <a:rPr lang="en-US" sz="2000" b="0" i="0" u="none" strike="noStrike" dirty="0">
                          <a:solidFill>
                            <a:schemeClr val="tx1"/>
                          </a:solidFill>
                          <a:effectLst/>
                          <a:latin typeface="Lato" panose="020B0604020202020204" charset="0"/>
                        </a:rPr>
                        <a:t>Used the same predictor twice</a:t>
                      </a:r>
                      <a:endParaRPr lang="en-US" sz="2000" dirty="0">
                        <a:solidFill>
                          <a:schemeClr val="tx1"/>
                        </a:solidFill>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pl-PL" sz="2000" b="0" i="0" u="none" strike="noStrike" dirty="0">
                          <a:solidFill>
                            <a:schemeClr val="tx1"/>
                          </a:solidFill>
                          <a:effectLst/>
                          <a:latin typeface="Consolas" panose="020B0609020204030204" pitchFamily="49" charset="0"/>
                        </a:rPr>
                        <a:t>yi = b1*Xi + b2*Xi</a:t>
                      </a:r>
                      <a:endParaRPr lang="pl-PL" sz="2000" dirty="0">
                        <a:solidFill>
                          <a:schemeClr val="tx1"/>
                        </a:solidFill>
                        <a:effectLst/>
                        <a:latin typeface="Consolas" panose="020B0609020204030204" pitchFamily="49"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chemeClr val="tx1"/>
                          </a:solidFill>
                          <a:effectLst/>
                          <a:latin typeface="Lato" panose="020B0604020202020204" charset="0"/>
                        </a:rPr>
                        <a:t>0.246</a:t>
                      </a:r>
                      <a:endParaRPr lang="en-US" sz="2000" dirty="0">
                        <a:solidFill>
                          <a:schemeClr val="tx1"/>
                        </a:solidFill>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0993614"/>
                  </a:ext>
                </a:extLst>
              </a:tr>
            </a:tbl>
          </a:graphicData>
        </a:graphic>
      </p:graphicFrame>
      <p:sp>
        <p:nvSpPr>
          <p:cNvPr id="13" name="Rectangle 12">
            <a:extLst>
              <a:ext uri="{FF2B5EF4-FFF2-40B4-BE49-F238E27FC236}">
                <a16:creationId xmlns:a16="http://schemas.microsoft.com/office/drawing/2014/main" id="{16105AE8-3CDC-448B-9676-A255F05546D7}"/>
              </a:ext>
            </a:extLst>
          </p:cNvPr>
          <p:cNvSpPr/>
          <p:nvPr/>
        </p:nvSpPr>
        <p:spPr>
          <a:xfrm>
            <a:off x="1792604" y="4616402"/>
            <a:ext cx="8675370" cy="2020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D0129E-B9E8-418E-91E4-3B2D5B1525A8}"/>
              </a:ext>
            </a:extLst>
          </p:cNvPr>
          <p:cNvSpPr/>
          <p:nvPr/>
        </p:nvSpPr>
        <p:spPr>
          <a:xfrm>
            <a:off x="1792604" y="3178127"/>
            <a:ext cx="8675370" cy="2020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F789175-23D6-4D61-9B15-F16875F1C76E}"/>
              </a:ext>
            </a:extLst>
          </p:cNvPr>
          <p:cNvGrpSpPr/>
          <p:nvPr/>
        </p:nvGrpSpPr>
        <p:grpSpPr>
          <a:xfrm>
            <a:off x="2341139" y="4989950"/>
            <a:ext cx="7509722" cy="1353787"/>
            <a:chOff x="1781299" y="3135086"/>
            <a:chExt cx="6068291" cy="1353787"/>
          </a:xfrm>
        </p:grpSpPr>
        <p:sp>
          <p:nvSpPr>
            <p:cNvPr id="8" name="Rectangle 7">
              <a:extLst>
                <a:ext uri="{FF2B5EF4-FFF2-40B4-BE49-F238E27FC236}">
                  <a16:creationId xmlns:a16="http://schemas.microsoft.com/office/drawing/2014/main" id="{1CDC9070-7E57-40F1-B616-1795B2A785B4}"/>
                </a:ext>
              </a:extLst>
            </p:cNvPr>
            <p:cNvSpPr/>
            <p:nvPr/>
          </p:nvSpPr>
          <p:spPr>
            <a:xfrm>
              <a:off x="1781299" y="3135086"/>
              <a:ext cx="6068291" cy="1353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132860A-AACD-4AA8-9BB0-AA61CAF77585}"/>
                </a:ext>
              </a:extLst>
            </p:cNvPr>
            <p:cNvGrpSpPr/>
            <p:nvPr/>
          </p:nvGrpSpPr>
          <p:grpSpPr>
            <a:xfrm>
              <a:off x="2054625" y="3362957"/>
              <a:ext cx="5641350" cy="914811"/>
              <a:chOff x="578768" y="2670876"/>
              <a:chExt cx="5641350" cy="914811"/>
            </a:xfrm>
          </p:grpSpPr>
          <p:sp>
            <p:nvSpPr>
              <p:cNvPr id="10" name="Google Shape;842;p102">
                <a:extLst>
                  <a:ext uri="{FF2B5EF4-FFF2-40B4-BE49-F238E27FC236}">
                    <a16:creationId xmlns:a16="http://schemas.microsoft.com/office/drawing/2014/main" id="{1E2CD046-4750-4060-81BE-0DAB830DC84B}"/>
                  </a:ext>
                </a:extLst>
              </p:cNvPr>
              <p:cNvSpPr/>
              <p:nvPr/>
            </p:nvSpPr>
            <p:spPr>
              <a:xfrm>
                <a:off x="578768" y="3123987"/>
                <a:ext cx="5641350" cy="461700"/>
              </a:xfrm>
              <a:prstGeom prst="rect">
                <a:avLst/>
              </a:prstGeom>
              <a:noFill/>
              <a:ln>
                <a:noFill/>
              </a:ln>
            </p:spPr>
            <p:txBody>
              <a:bodyPr spcFirstLastPara="1" wrap="square" lIns="91425" tIns="45700" rIns="91425" bIns="45700" anchor="t" anchorCtr="0">
                <a:noAutofit/>
              </a:bodyPr>
              <a:lstStyle/>
              <a:p>
                <a:r>
                  <a:rPr lang="en" sz="2000" b="1" dirty="0">
                    <a:solidFill>
                      <a:schemeClr val="bg1"/>
                    </a:solidFill>
                    <a:latin typeface="Libre Franklin"/>
                    <a:ea typeface="Libre Franklin"/>
                    <a:cs typeface="Libre Franklin"/>
                    <a:sym typeface="Libre Franklin"/>
                  </a:rPr>
                  <a:t>winpercent = [ chocolate + sugar</a:t>
                </a:r>
                <a:r>
                  <a:rPr lang="en-US" sz="2000" b="1" dirty="0">
                    <a:solidFill>
                      <a:schemeClr val="bg1"/>
                    </a:solidFill>
                    <a:latin typeface="Libre Franklin"/>
                    <a:ea typeface="Libre Franklin"/>
                    <a:cs typeface="Libre Franklin"/>
                    <a:sym typeface="Libre Franklin"/>
                  </a:rPr>
                  <a:t>percent ]</a:t>
                </a:r>
                <a:r>
                  <a:rPr lang="en" sz="2000" b="1" dirty="0">
                    <a:solidFill>
                      <a:schemeClr val="bg1"/>
                    </a:solidFill>
                    <a:latin typeface="Libre Franklin"/>
                    <a:ea typeface="Libre Franklin"/>
                    <a:cs typeface="Libre Franklin"/>
                    <a:sym typeface="Libre Franklin"/>
                  </a:rPr>
                  <a:t> + other stuff</a:t>
                </a:r>
                <a:endParaRPr sz="2000" dirty="0">
                  <a:solidFill>
                    <a:schemeClr val="bg1"/>
                  </a:solidFill>
                </a:endParaRPr>
              </a:p>
            </p:txBody>
          </p:sp>
          <p:sp>
            <p:nvSpPr>
              <p:cNvPr id="11" name="Google Shape;843;p102">
                <a:extLst>
                  <a:ext uri="{FF2B5EF4-FFF2-40B4-BE49-F238E27FC236}">
                    <a16:creationId xmlns:a16="http://schemas.microsoft.com/office/drawing/2014/main" id="{B8FB60EE-218A-462F-BC28-82DA6CB9F0FB}"/>
                  </a:ext>
                </a:extLst>
              </p:cNvPr>
              <p:cNvSpPr/>
              <p:nvPr/>
            </p:nvSpPr>
            <p:spPr>
              <a:xfrm>
                <a:off x="578768" y="2670876"/>
                <a:ext cx="5128214" cy="523200"/>
              </a:xfrm>
              <a:prstGeom prst="rect">
                <a:avLst/>
              </a:prstGeom>
              <a:noFill/>
              <a:ln>
                <a:noFill/>
              </a:ln>
            </p:spPr>
            <p:txBody>
              <a:bodyPr spcFirstLastPara="1" wrap="square" lIns="91425" tIns="45700" rIns="91425" bIns="45700" anchor="t" anchorCtr="0">
                <a:noAutofit/>
              </a:bodyPr>
              <a:lstStyle/>
              <a:p>
                <a:r>
                  <a:rPr lang="en" sz="2800" b="1" dirty="0">
                    <a:solidFill>
                      <a:schemeClr val="bg1"/>
                    </a:solidFill>
                    <a:latin typeface="Libre Franklin"/>
                    <a:ea typeface="Libre Franklin"/>
                    <a:cs typeface="Libre Franklin"/>
                    <a:sym typeface="Libre Franklin"/>
                  </a:rPr>
                  <a:t>DATA = [ MODEL ] + ERROR</a:t>
                </a:r>
                <a:endParaRPr dirty="0">
                  <a:solidFill>
                    <a:schemeClr val="bg1"/>
                  </a:solidFill>
                </a:endParaRPr>
              </a:p>
            </p:txBody>
          </p:sp>
        </p:grpSp>
      </p:grpSp>
    </p:spTree>
    <p:extLst>
      <p:ext uri="{BB962C8B-B14F-4D97-AF65-F5344CB8AC3E}">
        <p14:creationId xmlns:p14="http://schemas.microsoft.com/office/powerpoint/2010/main" val="179881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42314-3620-4CBD-A416-507AB08789EF}"/>
              </a:ext>
            </a:extLst>
          </p:cNvPr>
          <p:cNvSpPr>
            <a:spLocks noGrp="1"/>
          </p:cNvSpPr>
          <p:nvPr>
            <p:ph type="title"/>
          </p:nvPr>
        </p:nvSpPr>
        <p:spPr/>
        <p:txBody>
          <a:bodyPr>
            <a:noAutofit/>
          </a:bodyPr>
          <a:lstStyle/>
          <a:p>
            <a:r>
              <a:rPr lang="en-US" dirty="0"/>
              <a:t>Represent the two-predictor model using GLM notation</a:t>
            </a:r>
          </a:p>
        </p:txBody>
      </p:sp>
      <p:graphicFrame>
        <p:nvGraphicFramePr>
          <p:cNvPr id="6" name="Table 5">
            <a:extLst>
              <a:ext uri="{FF2B5EF4-FFF2-40B4-BE49-F238E27FC236}">
                <a16:creationId xmlns:a16="http://schemas.microsoft.com/office/drawing/2014/main" id="{699F7BA7-E429-4CE4-B501-68F858B8DA83}"/>
              </a:ext>
            </a:extLst>
          </p:cNvPr>
          <p:cNvGraphicFramePr>
            <a:graphicFrameLocks noGrp="1"/>
          </p:cNvGraphicFramePr>
          <p:nvPr/>
        </p:nvGraphicFramePr>
        <p:xfrm>
          <a:off x="1889760" y="1600200"/>
          <a:ext cx="8481060" cy="4449902"/>
        </p:xfrm>
        <a:graphic>
          <a:graphicData uri="http://schemas.openxmlformats.org/drawingml/2006/table">
            <a:tbl>
              <a:tblPr/>
              <a:tblGrid>
                <a:gridCol w="2674620">
                  <a:extLst>
                    <a:ext uri="{9D8B030D-6E8A-4147-A177-3AD203B41FA5}">
                      <a16:colId xmlns:a16="http://schemas.microsoft.com/office/drawing/2014/main" val="3302236197"/>
                    </a:ext>
                  </a:extLst>
                </a:gridCol>
                <a:gridCol w="4931667">
                  <a:extLst>
                    <a:ext uri="{9D8B030D-6E8A-4147-A177-3AD203B41FA5}">
                      <a16:colId xmlns:a16="http://schemas.microsoft.com/office/drawing/2014/main" val="1325276866"/>
                    </a:ext>
                  </a:extLst>
                </a:gridCol>
                <a:gridCol w="874773">
                  <a:extLst>
                    <a:ext uri="{9D8B030D-6E8A-4147-A177-3AD203B41FA5}">
                      <a16:colId xmlns:a16="http://schemas.microsoft.com/office/drawing/2014/main" val="2263105214"/>
                    </a:ext>
                  </a:extLst>
                </a:gridCol>
              </a:tblGrid>
              <a:tr h="379080">
                <a:tc>
                  <a:txBody>
                    <a:bodyPr/>
                    <a:lstStyle/>
                    <a:p>
                      <a:pPr rtl="0" fontAlgn="t">
                        <a:spcBef>
                          <a:spcPts val="0"/>
                        </a:spcBef>
                        <a:spcAft>
                          <a:spcPts val="0"/>
                        </a:spcAft>
                      </a:pPr>
                      <a:r>
                        <a:rPr lang="en-US" sz="2000" b="1" i="0" u="none" strike="noStrike">
                          <a:solidFill>
                            <a:srgbClr val="000000"/>
                          </a:solidFill>
                          <a:effectLst/>
                          <a:latin typeface="Lato" panose="020B0604020202020204" charset="0"/>
                        </a:rPr>
                        <a:t>Feature</a:t>
                      </a:r>
                      <a:endParaRPr lang="en-US" sz="200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a:solidFill>
                            <a:srgbClr val="000000"/>
                          </a:solidFill>
                          <a:effectLst/>
                          <a:latin typeface="Lato" panose="020B0604020202020204" charset="0"/>
                        </a:rPr>
                        <a:t>Example</a:t>
                      </a:r>
                      <a:endParaRPr lang="en-US" sz="200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000000"/>
                          </a:solidFill>
                          <a:effectLst/>
                          <a:latin typeface="Lato" panose="020B0604020202020204" charset="0"/>
                        </a:rPr>
                        <a:t>Prop.</a:t>
                      </a:r>
                      <a:endParaRPr lang="en-US" sz="200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487039"/>
                  </a:ext>
                </a:extLst>
              </a:tr>
              <a:tr h="1149712">
                <a:tc>
                  <a:txBody>
                    <a:bodyPr/>
                    <a:lstStyle/>
                    <a:p>
                      <a:pPr rtl="0" fontAlgn="t">
                        <a:spcBef>
                          <a:spcPts val="0"/>
                        </a:spcBef>
                        <a:spcAft>
                          <a:spcPts val="0"/>
                        </a:spcAft>
                      </a:pPr>
                      <a:r>
                        <a:rPr lang="en-US" sz="2000" b="0" i="0" u="none" strike="noStrike" dirty="0">
                          <a:solidFill>
                            <a:srgbClr val="000000"/>
                          </a:solidFill>
                          <a:effectLst/>
                          <a:latin typeface="Lato" panose="020B0604020202020204" charset="0"/>
                        </a:rPr>
                        <a:t>Completely correct</a:t>
                      </a:r>
                      <a:endParaRPr lang="en-US" sz="2000" b="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nn-NO" sz="2000" b="0" i="0" u="none" strike="noStrike" dirty="0">
                          <a:solidFill>
                            <a:srgbClr val="000000"/>
                          </a:solidFill>
                          <a:effectLst/>
                          <a:latin typeface="Consolas" panose="020B0609020204030204" pitchFamily="49" charset="0"/>
                        </a:rPr>
                        <a:t>yi = b0 + b1*X1i + b2* X2i + ei</a:t>
                      </a:r>
                      <a:endParaRPr lang="nn-NO" sz="2000" b="0" dirty="0">
                        <a:effectLst/>
                        <a:latin typeface="Consolas" panose="020B0609020204030204" pitchFamily="49" charset="0"/>
                      </a:endParaRPr>
                    </a:p>
                    <a:p>
                      <a:pPr rtl="0" fontAlgn="t">
                        <a:spcBef>
                          <a:spcPts val="0"/>
                        </a:spcBef>
                        <a:spcAft>
                          <a:spcPts val="0"/>
                        </a:spcAft>
                      </a:pPr>
                      <a:r>
                        <a:rPr lang="nn-NO" sz="2000" b="0" i="0" u="none" strike="noStrike" dirty="0">
                          <a:solidFill>
                            <a:srgbClr val="000000"/>
                          </a:solidFill>
                          <a:effectLst/>
                          <a:latin typeface="Consolas" panose="020B0609020204030204" pitchFamily="49" charset="0"/>
                        </a:rPr>
                        <a:t>yi = b0 + b1X1i + b2X2i + ei</a:t>
                      </a:r>
                      <a:endParaRPr lang="nn-NO" sz="2000" b="0" dirty="0">
                        <a:effectLst/>
                        <a:latin typeface="Consolas" panose="020B0609020204030204" pitchFamily="49" charset="0"/>
                      </a:endParaRPr>
                    </a:p>
                    <a:p>
                      <a:pPr rtl="0" fontAlgn="t">
                        <a:spcBef>
                          <a:spcPts val="0"/>
                        </a:spcBef>
                        <a:spcAft>
                          <a:spcPts val="0"/>
                        </a:spcAft>
                      </a:pPr>
                      <a:r>
                        <a:rPr lang="nn-NO" sz="2000" b="0" i="0" u="none" strike="noStrike" dirty="0">
                          <a:solidFill>
                            <a:srgbClr val="000000"/>
                          </a:solidFill>
                          <a:effectLst/>
                          <a:latin typeface="Consolas" panose="020B0609020204030204" pitchFamily="49" charset="0"/>
                        </a:rPr>
                        <a:t>yi = b0 + b1(X1i) + b2(X2i) + ei</a:t>
                      </a: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Lato" panose="020B0604020202020204" charset="0"/>
                        </a:rPr>
                        <a:t>0.531</a:t>
                      </a:r>
                      <a:endParaRPr lang="en-US" sz="2000" b="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1680841"/>
                  </a:ext>
                </a:extLst>
              </a:tr>
              <a:tr h="598081">
                <a:tc>
                  <a:txBody>
                    <a:bodyPr/>
                    <a:lstStyle/>
                    <a:p>
                      <a:pPr rtl="0" fontAlgn="t">
                        <a:spcBef>
                          <a:spcPts val="0"/>
                        </a:spcBef>
                        <a:spcAft>
                          <a:spcPts val="0"/>
                        </a:spcAft>
                      </a:pPr>
                      <a:r>
                        <a:rPr lang="en-US" sz="2000" b="0" i="0" u="none" strike="noStrike" dirty="0">
                          <a:solidFill>
                            <a:srgbClr val="000000"/>
                          </a:solidFill>
                          <a:effectLst/>
                          <a:latin typeface="Lato" panose="020B0604020202020204" charset="0"/>
                        </a:rPr>
                        <a:t>A single outcome variable*</a:t>
                      </a:r>
                      <a:endParaRPr lang="en-US" sz="200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nn-NO" sz="2000" b="0" i="0" u="none" strike="noStrike" dirty="0">
                          <a:solidFill>
                            <a:srgbClr val="000000"/>
                          </a:solidFill>
                          <a:effectLst/>
                          <a:latin typeface="Consolas" panose="020B0609020204030204" pitchFamily="49" charset="0"/>
                        </a:rPr>
                        <a:t>yi = b0 + b1*X1i + b2* X2i + ei</a:t>
                      </a:r>
                      <a:endParaRPr lang="nn-NO" sz="2000" dirty="0">
                        <a:effectLst/>
                        <a:latin typeface="Consolas" panose="020B0609020204030204" pitchFamily="49" charset="0"/>
                      </a:endParaRPr>
                    </a:p>
                    <a:p>
                      <a:pPr rtl="0" fontAlgn="t">
                        <a:spcBef>
                          <a:spcPts val="0"/>
                        </a:spcBef>
                        <a:spcAft>
                          <a:spcPts val="0"/>
                        </a:spcAft>
                      </a:pPr>
                      <a:r>
                        <a:rPr lang="nn-NO" sz="2000" b="0" i="1" u="none" strike="noStrike" dirty="0">
                          <a:solidFill>
                            <a:srgbClr val="000000"/>
                          </a:solidFill>
                          <a:effectLst/>
                          <a:latin typeface="Consolas" panose="020B0609020204030204" pitchFamily="49" charset="0"/>
                        </a:rPr>
                        <a:t>Not: b0 + b1*X1i + b2* X2i + ei</a:t>
                      </a:r>
                      <a:endParaRPr lang="nn-NO" sz="2000" dirty="0">
                        <a:effectLst/>
                        <a:latin typeface="Consolas" panose="020B0609020204030204" pitchFamily="49"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Lato" panose="020B0604020202020204" charset="0"/>
                        </a:rPr>
                        <a:t>0.985</a:t>
                      </a:r>
                      <a:endParaRPr lang="en-US" sz="200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6459658"/>
                  </a:ext>
                </a:extLst>
              </a:tr>
              <a:tr h="379080">
                <a:tc>
                  <a:txBody>
                    <a:bodyPr/>
                    <a:lstStyle/>
                    <a:p>
                      <a:pPr rtl="0" fontAlgn="t">
                        <a:spcBef>
                          <a:spcPts val="0"/>
                        </a:spcBef>
                        <a:spcAft>
                          <a:spcPts val="0"/>
                        </a:spcAft>
                      </a:pPr>
                      <a:r>
                        <a:rPr lang="en-US" sz="2000" b="0" i="0" u="none" strike="noStrike" dirty="0">
                          <a:solidFill>
                            <a:srgbClr val="000000"/>
                          </a:solidFill>
                          <a:effectLst/>
                          <a:latin typeface="Lato" panose="020B0604020202020204" charset="0"/>
                        </a:rPr>
                        <a:t>A single error term*</a:t>
                      </a:r>
                      <a:endParaRPr lang="en-US" sz="200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i-FI" sz="2000" b="0" i="0" u="none" strike="noStrike" dirty="0">
                          <a:solidFill>
                            <a:srgbClr val="000000"/>
                          </a:solidFill>
                          <a:effectLst/>
                          <a:latin typeface="Consolas" panose="020B0609020204030204" pitchFamily="49" charset="0"/>
                        </a:rPr>
                        <a:t>yi = b0 + ei </a:t>
                      </a:r>
                      <a:endParaRPr lang="fi-FI" sz="2000" dirty="0">
                        <a:effectLst/>
                        <a:latin typeface="Consolas" panose="020B0609020204030204" pitchFamily="49" charset="0"/>
                      </a:endParaRPr>
                    </a:p>
                    <a:p>
                      <a:pPr rtl="0" fontAlgn="t">
                        <a:spcBef>
                          <a:spcPts val="0"/>
                        </a:spcBef>
                        <a:spcAft>
                          <a:spcPts val="0"/>
                        </a:spcAft>
                      </a:pPr>
                      <a:r>
                        <a:rPr lang="fi-FI" sz="2000" b="0" i="1" u="none" strike="noStrike" dirty="0">
                          <a:solidFill>
                            <a:srgbClr val="000000"/>
                          </a:solidFill>
                          <a:effectLst/>
                          <a:latin typeface="Consolas" panose="020B0609020204030204" pitchFamily="49" charset="0"/>
                        </a:rPr>
                        <a:t>Not: yi = b0</a:t>
                      </a:r>
                      <a:endParaRPr lang="fi-FI" sz="2000" dirty="0">
                        <a:effectLst/>
                        <a:latin typeface="Consolas" panose="020B0609020204030204" pitchFamily="49"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Lato" panose="020B0604020202020204" charset="0"/>
                        </a:rPr>
                        <a:t>0.945</a:t>
                      </a:r>
                      <a:endParaRPr lang="en-US" sz="2000" dirty="0">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723035"/>
                  </a:ext>
                </a:extLst>
              </a:tr>
              <a:tr h="560174">
                <a:tc>
                  <a:txBody>
                    <a:bodyPr/>
                    <a:lstStyle/>
                    <a:p>
                      <a:pPr rtl="0" fontAlgn="t">
                        <a:spcBef>
                          <a:spcPts val="0"/>
                        </a:spcBef>
                        <a:spcAft>
                          <a:spcPts val="0"/>
                        </a:spcAft>
                      </a:pPr>
                      <a:r>
                        <a:rPr lang="en-US" sz="2000" b="0" i="0" u="none" strike="noStrike" dirty="0">
                          <a:solidFill>
                            <a:schemeClr val="tx1"/>
                          </a:solidFill>
                          <a:effectLst/>
                          <a:latin typeface="Lato" panose="020B0604020202020204" charset="0"/>
                        </a:rPr>
                        <a:t>Only used one predictor</a:t>
                      </a:r>
                      <a:endParaRPr lang="en-US" sz="2000" dirty="0">
                        <a:solidFill>
                          <a:schemeClr val="tx1"/>
                        </a:solidFill>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pt-BR" sz="2000" b="0" i="0" u="none" strike="noStrike" dirty="0">
                          <a:solidFill>
                            <a:schemeClr val="tx1"/>
                          </a:solidFill>
                          <a:effectLst/>
                          <a:latin typeface="Consolas" panose="020B0609020204030204" pitchFamily="49" charset="0"/>
                        </a:rPr>
                        <a:t>yi = b0 + b1*Xi + b2 + e</a:t>
                      </a:r>
                      <a:endParaRPr lang="pt-BR" sz="2000" dirty="0">
                        <a:solidFill>
                          <a:schemeClr val="tx1"/>
                        </a:solidFill>
                        <a:effectLst/>
                        <a:latin typeface="Consolas" panose="020B0609020204030204" pitchFamily="49"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chemeClr val="tx1"/>
                          </a:solidFill>
                          <a:effectLst/>
                          <a:latin typeface="Lato" panose="020B0604020202020204" charset="0"/>
                        </a:rPr>
                        <a:t>0.303</a:t>
                      </a:r>
                      <a:endParaRPr lang="en-US" sz="2000" dirty="0">
                        <a:solidFill>
                          <a:schemeClr val="tx1"/>
                        </a:solidFill>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3151515"/>
                  </a:ext>
                </a:extLst>
              </a:tr>
              <a:tr h="560174">
                <a:tc>
                  <a:txBody>
                    <a:bodyPr/>
                    <a:lstStyle/>
                    <a:p>
                      <a:pPr rtl="0" fontAlgn="t">
                        <a:spcBef>
                          <a:spcPts val="0"/>
                        </a:spcBef>
                        <a:spcAft>
                          <a:spcPts val="0"/>
                        </a:spcAft>
                      </a:pPr>
                      <a:r>
                        <a:rPr lang="en-US" sz="2000" b="0" i="0" u="none" strike="noStrike" dirty="0">
                          <a:solidFill>
                            <a:schemeClr val="tx1"/>
                          </a:solidFill>
                          <a:effectLst/>
                          <a:latin typeface="Lato" panose="020B0604020202020204" charset="0"/>
                        </a:rPr>
                        <a:t>Used the same predictor twice</a:t>
                      </a:r>
                      <a:endParaRPr lang="en-US" sz="2000" dirty="0">
                        <a:solidFill>
                          <a:schemeClr val="tx1"/>
                        </a:solidFill>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pl-PL" sz="2000" b="0" i="0" u="none" strike="noStrike" dirty="0">
                          <a:solidFill>
                            <a:schemeClr val="tx1"/>
                          </a:solidFill>
                          <a:effectLst/>
                          <a:latin typeface="Consolas" panose="020B0609020204030204" pitchFamily="49" charset="0"/>
                        </a:rPr>
                        <a:t>yi = b1*Xi + b2*Xi</a:t>
                      </a:r>
                      <a:endParaRPr lang="pl-PL" sz="2000" dirty="0">
                        <a:solidFill>
                          <a:schemeClr val="tx1"/>
                        </a:solidFill>
                        <a:effectLst/>
                        <a:latin typeface="Consolas" panose="020B0609020204030204" pitchFamily="49"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chemeClr val="tx1"/>
                          </a:solidFill>
                          <a:effectLst/>
                          <a:latin typeface="Lato" panose="020B0604020202020204" charset="0"/>
                        </a:rPr>
                        <a:t>0.246</a:t>
                      </a:r>
                      <a:endParaRPr lang="en-US" sz="2000" dirty="0">
                        <a:solidFill>
                          <a:schemeClr val="tx1"/>
                        </a:solidFill>
                        <a:effectLst/>
                        <a:latin typeface="Lato" panose="020B0604020202020204" charset="0"/>
                      </a:endParaRPr>
                    </a:p>
                  </a:txBody>
                  <a:tcPr marL="55699" marR="55699" marT="55699" marB="5569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0993614"/>
                  </a:ext>
                </a:extLst>
              </a:tr>
            </a:tbl>
          </a:graphicData>
        </a:graphic>
      </p:graphicFrame>
    </p:spTree>
    <p:extLst>
      <p:ext uri="{BB962C8B-B14F-4D97-AF65-F5344CB8AC3E}">
        <p14:creationId xmlns:p14="http://schemas.microsoft.com/office/powerpoint/2010/main" val="3338904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3E06126-EAF6-45D2-84FE-D29BC75FC769}"/>
              </a:ext>
            </a:extLst>
          </p:cNvPr>
          <p:cNvSpPr>
            <a:spLocks noGrp="1"/>
          </p:cNvSpPr>
          <p:nvPr>
            <p:ph type="title"/>
          </p:nvPr>
        </p:nvSpPr>
        <p:spPr/>
        <p:txBody>
          <a:bodyPr>
            <a:noAutofit/>
          </a:bodyPr>
          <a:lstStyle/>
          <a:p>
            <a:r>
              <a:rPr lang="en-US" sz="2800" dirty="0"/>
              <a:t>Thinking about the new two-predictor model</a:t>
            </a:r>
          </a:p>
        </p:txBody>
      </p:sp>
      <p:pic>
        <p:nvPicPr>
          <p:cNvPr id="4" name="Picture 3" descr="A screenshot of a cell phone&#10;&#10;Description automatically generated">
            <a:extLst>
              <a:ext uri="{FF2B5EF4-FFF2-40B4-BE49-F238E27FC236}">
                <a16:creationId xmlns:a16="http://schemas.microsoft.com/office/drawing/2014/main" id="{6AC6B290-1980-4A6A-BB1E-813CA7CBE74C}"/>
              </a:ext>
            </a:extLst>
          </p:cNvPr>
          <p:cNvPicPr>
            <a:picLocks noChangeAspect="1"/>
          </p:cNvPicPr>
          <p:nvPr/>
        </p:nvPicPr>
        <p:blipFill>
          <a:blip r:embed="rId3"/>
          <a:stretch>
            <a:fillRect/>
          </a:stretch>
        </p:blipFill>
        <p:spPr>
          <a:xfrm>
            <a:off x="1889744" y="1191534"/>
            <a:ext cx="8412497" cy="5486411"/>
          </a:xfrm>
          <a:prstGeom prst="rect">
            <a:avLst/>
          </a:prstGeom>
        </p:spPr>
      </p:pic>
    </p:spTree>
    <p:extLst>
      <p:ext uri="{BB962C8B-B14F-4D97-AF65-F5344CB8AC3E}">
        <p14:creationId xmlns:p14="http://schemas.microsoft.com/office/powerpoint/2010/main" val="21167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3E06126-EAF6-45D2-84FE-D29BC75FC769}"/>
              </a:ext>
            </a:extLst>
          </p:cNvPr>
          <p:cNvSpPr>
            <a:spLocks noGrp="1"/>
          </p:cNvSpPr>
          <p:nvPr>
            <p:ph type="title"/>
          </p:nvPr>
        </p:nvSpPr>
        <p:spPr/>
        <p:txBody>
          <a:bodyPr>
            <a:noAutofit/>
          </a:bodyPr>
          <a:lstStyle/>
          <a:p>
            <a:r>
              <a:rPr lang="en-US" sz="2800" dirty="0"/>
              <a:t>Thinking about the new two-predictor model</a:t>
            </a:r>
          </a:p>
        </p:txBody>
      </p:sp>
      <p:pic>
        <p:nvPicPr>
          <p:cNvPr id="3" name="Picture 2" descr="A screenshot of a cell phone&#10;&#10;Description automatically generated">
            <a:extLst>
              <a:ext uri="{FF2B5EF4-FFF2-40B4-BE49-F238E27FC236}">
                <a16:creationId xmlns:a16="http://schemas.microsoft.com/office/drawing/2014/main" id="{9F7FD296-3A3F-4042-95CA-2145EE17A05B}"/>
              </a:ext>
            </a:extLst>
          </p:cNvPr>
          <p:cNvPicPr>
            <a:picLocks noChangeAspect="1"/>
          </p:cNvPicPr>
          <p:nvPr/>
        </p:nvPicPr>
        <p:blipFill>
          <a:blip r:embed="rId3"/>
          <a:stretch>
            <a:fillRect/>
          </a:stretch>
        </p:blipFill>
        <p:spPr>
          <a:xfrm>
            <a:off x="1889752" y="1188721"/>
            <a:ext cx="8412497" cy="5486411"/>
          </a:xfrm>
          <a:prstGeom prst="rect">
            <a:avLst/>
          </a:prstGeom>
        </p:spPr>
      </p:pic>
    </p:spTree>
    <p:extLst>
      <p:ext uri="{BB962C8B-B14F-4D97-AF65-F5344CB8AC3E}">
        <p14:creationId xmlns:p14="http://schemas.microsoft.com/office/powerpoint/2010/main" val="164453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3E06126-EAF6-45D2-84FE-D29BC75FC769}"/>
              </a:ext>
            </a:extLst>
          </p:cNvPr>
          <p:cNvSpPr>
            <a:spLocks noGrp="1"/>
          </p:cNvSpPr>
          <p:nvPr>
            <p:ph type="title"/>
          </p:nvPr>
        </p:nvSpPr>
        <p:spPr/>
        <p:txBody>
          <a:bodyPr>
            <a:noAutofit/>
          </a:bodyPr>
          <a:lstStyle/>
          <a:p>
            <a:r>
              <a:rPr lang="en-US" sz="2800" dirty="0"/>
              <a:t>Thinking about the new two-predictor model</a:t>
            </a:r>
          </a:p>
        </p:txBody>
      </p:sp>
      <p:pic>
        <p:nvPicPr>
          <p:cNvPr id="3" name="Picture 2" descr="A screenshot of a cell phone&#10;&#10;Description automatically generated">
            <a:extLst>
              <a:ext uri="{FF2B5EF4-FFF2-40B4-BE49-F238E27FC236}">
                <a16:creationId xmlns:a16="http://schemas.microsoft.com/office/drawing/2014/main" id="{97273752-6DC0-4399-A0DF-EC04C7C3B449}"/>
              </a:ext>
            </a:extLst>
          </p:cNvPr>
          <p:cNvPicPr>
            <a:picLocks noChangeAspect="1"/>
          </p:cNvPicPr>
          <p:nvPr/>
        </p:nvPicPr>
        <p:blipFill>
          <a:blip r:embed="rId3"/>
          <a:stretch>
            <a:fillRect/>
          </a:stretch>
        </p:blipFill>
        <p:spPr>
          <a:xfrm>
            <a:off x="1889752" y="1188721"/>
            <a:ext cx="8412497" cy="5486411"/>
          </a:xfrm>
          <a:prstGeom prst="rect">
            <a:avLst/>
          </a:prstGeom>
        </p:spPr>
      </p:pic>
    </p:spTree>
    <p:extLst>
      <p:ext uri="{BB962C8B-B14F-4D97-AF65-F5344CB8AC3E}">
        <p14:creationId xmlns:p14="http://schemas.microsoft.com/office/powerpoint/2010/main" val="4256380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59CF7-1721-4B14-A3D2-5BF364BB8DED}"/>
              </a:ext>
            </a:extLst>
          </p:cNvPr>
          <p:cNvSpPr>
            <a:spLocks noGrp="1"/>
          </p:cNvSpPr>
          <p:nvPr>
            <p:ph type="title"/>
          </p:nvPr>
        </p:nvSpPr>
        <p:spPr/>
        <p:txBody>
          <a:bodyPr>
            <a:normAutofit/>
          </a:bodyPr>
          <a:lstStyle/>
          <a:p>
            <a:r>
              <a:rPr lang="en-US" sz="2800" i="1" dirty="0"/>
              <a:t>Why</a:t>
            </a:r>
            <a:r>
              <a:rPr lang="en-US" sz="2800" dirty="0"/>
              <a:t> is the SSE smaller for the new model?</a:t>
            </a:r>
          </a:p>
        </p:txBody>
      </p:sp>
      <p:graphicFrame>
        <p:nvGraphicFramePr>
          <p:cNvPr id="5" name="Table 4">
            <a:extLst>
              <a:ext uri="{FF2B5EF4-FFF2-40B4-BE49-F238E27FC236}">
                <a16:creationId xmlns:a16="http://schemas.microsoft.com/office/drawing/2014/main" id="{59586B71-5578-4DA0-A42D-04201911AC26}"/>
              </a:ext>
            </a:extLst>
          </p:cNvPr>
          <p:cNvGraphicFramePr>
            <a:graphicFrameLocks noGrp="1"/>
          </p:cNvGraphicFramePr>
          <p:nvPr>
            <p:extLst>
              <p:ext uri="{D42A27DB-BD31-4B8C-83A1-F6EECF244321}">
                <p14:modId xmlns:p14="http://schemas.microsoft.com/office/powerpoint/2010/main" val="1276490223"/>
              </p:ext>
            </p:extLst>
          </p:nvPr>
        </p:nvGraphicFramePr>
        <p:xfrm>
          <a:off x="2152650" y="1405890"/>
          <a:ext cx="7886701" cy="4786926"/>
        </p:xfrm>
        <a:graphic>
          <a:graphicData uri="http://schemas.openxmlformats.org/drawingml/2006/table">
            <a:tbl>
              <a:tblPr/>
              <a:tblGrid>
                <a:gridCol w="6381751">
                  <a:extLst>
                    <a:ext uri="{9D8B030D-6E8A-4147-A177-3AD203B41FA5}">
                      <a16:colId xmlns:a16="http://schemas.microsoft.com/office/drawing/2014/main" val="270608480"/>
                    </a:ext>
                  </a:extLst>
                </a:gridCol>
                <a:gridCol w="1504950">
                  <a:extLst>
                    <a:ext uri="{9D8B030D-6E8A-4147-A177-3AD203B41FA5}">
                      <a16:colId xmlns:a16="http://schemas.microsoft.com/office/drawing/2014/main" val="4135259209"/>
                    </a:ext>
                  </a:extLst>
                </a:gridCol>
              </a:tblGrid>
              <a:tr h="767110">
                <a:tc>
                  <a:txBody>
                    <a:bodyPr/>
                    <a:lstStyle/>
                    <a:p>
                      <a:pPr rtl="0" fontAlgn="t">
                        <a:spcBef>
                          <a:spcPts val="0"/>
                        </a:spcBef>
                        <a:spcAft>
                          <a:spcPts val="0"/>
                        </a:spcAft>
                      </a:pPr>
                      <a:r>
                        <a:rPr lang="en-US" sz="2400" b="1" i="0" u="none" strike="noStrike">
                          <a:solidFill>
                            <a:srgbClr val="000000"/>
                          </a:solidFill>
                          <a:effectLst/>
                          <a:latin typeface="Lato" panose="020B0604020202020204" charset="0"/>
                        </a:rPr>
                        <a:t>Concept</a:t>
                      </a:r>
                      <a:endParaRPr lang="en-US" sz="400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1" i="0" u="none" strike="noStrike" dirty="0">
                          <a:solidFill>
                            <a:srgbClr val="000000"/>
                          </a:solidFill>
                          <a:effectLst/>
                          <a:latin typeface="Lato" panose="020B0604020202020204" charset="0"/>
                        </a:rPr>
                        <a:t>Prop.</a:t>
                      </a:r>
                      <a:endParaRPr lang="en-US" sz="4000" dirty="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8840573"/>
                  </a:ext>
                </a:extLst>
              </a:tr>
              <a:tr h="859243">
                <a:tc>
                  <a:txBody>
                    <a:bodyPr/>
                    <a:lstStyle/>
                    <a:p>
                      <a:pPr rtl="0" fontAlgn="t">
                        <a:spcBef>
                          <a:spcPts val="0"/>
                        </a:spcBef>
                        <a:spcAft>
                          <a:spcPts val="0"/>
                        </a:spcAft>
                      </a:pPr>
                      <a:r>
                        <a:rPr lang="en-US" sz="2400" b="0" i="0" u="none" strike="noStrike" dirty="0">
                          <a:solidFill>
                            <a:srgbClr val="000000"/>
                          </a:solidFill>
                          <a:effectLst/>
                          <a:latin typeface="Lato" panose="020B0604020202020204" charset="0"/>
                        </a:rPr>
                        <a:t>This model explains more variation / error</a:t>
                      </a:r>
                      <a:endParaRPr lang="en-US" sz="4000" dirty="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a:solidFill>
                            <a:srgbClr val="000000"/>
                          </a:solidFill>
                          <a:effectLst/>
                          <a:latin typeface="Lato" panose="020B0604020202020204" charset="0"/>
                        </a:rPr>
                        <a:t>0.689</a:t>
                      </a:r>
                      <a:endParaRPr lang="en-US" sz="400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9265947"/>
                  </a:ext>
                </a:extLst>
              </a:tr>
              <a:tr h="859243">
                <a:tc>
                  <a:txBody>
                    <a:bodyPr/>
                    <a:lstStyle/>
                    <a:p>
                      <a:pPr rtl="0" fontAlgn="t">
                        <a:spcBef>
                          <a:spcPts val="0"/>
                        </a:spcBef>
                        <a:spcAft>
                          <a:spcPts val="0"/>
                        </a:spcAft>
                      </a:pPr>
                      <a:r>
                        <a:rPr lang="en-US" sz="2400" b="0" i="0" u="none" strike="noStrike">
                          <a:solidFill>
                            <a:srgbClr val="000000"/>
                          </a:solidFill>
                          <a:effectLst/>
                          <a:latin typeface="Lato" panose="020B0604020202020204" charset="0"/>
                        </a:rPr>
                        <a:t>Multiple explanatory variables / more complex</a:t>
                      </a:r>
                      <a:endParaRPr lang="en-US" sz="400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a:solidFill>
                            <a:srgbClr val="000000"/>
                          </a:solidFill>
                          <a:effectLst/>
                          <a:latin typeface="Lato" panose="020B0604020202020204" charset="0"/>
                        </a:rPr>
                        <a:t>0.636</a:t>
                      </a:r>
                      <a:endParaRPr lang="en-US" sz="400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2320848"/>
                  </a:ext>
                </a:extLst>
              </a:tr>
              <a:tr h="767110">
                <a:tc>
                  <a:txBody>
                    <a:bodyPr/>
                    <a:lstStyle/>
                    <a:p>
                      <a:pPr rtl="0" fontAlgn="t">
                        <a:spcBef>
                          <a:spcPts val="0"/>
                        </a:spcBef>
                        <a:spcAft>
                          <a:spcPts val="0"/>
                        </a:spcAft>
                      </a:pPr>
                      <a:r>
                        <a:rPr lang="en-US" sz="2400" b="0" i="0" u="none" strike="noStrike">
                          <a:solidFill>
                            <a:srgbClr val="000000"/>
                          </a:solidFill>
                          <a:effectLst/>
                          <a:latin typeface="Lato" panose="020B0604020202020204" charset="0"/>
                        </a:rPr>
                        <a:t>SS Model is larger</a:t>
                      </a:r>
                      <a:endParaRPr lang="en-US" sz="400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a:solidFill>
                            <a:srgbClr val="000000"/>
                          </a:solidFill>
                          <a:effectLst/>
                          <a:latin typeface="Lato" panose="020B0604020202020204" charset="0"/>
                        </a:rPr>
                        <a:t>0.197</a:t>
                      </a:r>
                      <a:endParaRPr lang="en-US" sz="400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732129"/>
                  </a:ext>
                </a:extLst>
              </a:tr>
              <a:tr h="767110">
                <a:tc>
                  <a:txBody>
                    <a:bodyPr/>
                    <a:lstStyle/>
                    <a:p>
                      <a:pPr rtl="0" fontAlgn="t">
                        <a:spcBef>
                          <a:spcPts val="0"/>
                        </a:spcBef>
                        <a:spcAft>
                          <a:spcPts val="0"/>
                        </a:spcAft>
                      </a:pPr>
                      <a:r>
                        <a:rPr lang="en-US" sz="2400" b="0" i="0" u="none" strike="noStrike">
                          <a:solidFill>
                            <a:srgbClr val="000000"/>
                          </a:solidFill>
                          <a:effectLst/>
                          <a:latin typeface="Lato" panose="020B0604020202020204" charset="0"/>
                        </a:rPr>
                        <a:t>There is less error “leftover”</a:t>
                      </a:r>
                      <a:endParaRPr lang="en-US" sz="400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a:solidFill>
                            <a:srgbClr val="000000"/>
                          </a:solidFill>
                          <a:effectLst/>
                          <a:latin typeface="Lato" panose="020B0604020202020204" charset="0"/>
                        </a:rPr>
                        <a:t>0.186</a:t>
                      </a:r>
                      <a:endParaRPr lang="en-US" sz="400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193772"/>
                  </a:ext>
                </a:extLst>
              </a:tr>
              <a:tr h="767110">
                <a:tc>
                  <a:txBody>
                    <a:bodyPr/>
                    <a:lstStyle/>
                    <a:p>
                      <a:pPr rtl="0" fontAlgn="t">
                        <a:spcBef>
                          <a:spcPts val="0"/>
                        </a:spcBef>
                        <a:spcAft>
                          <a:spcPts val="0"/>
                        </a:spcAft>
                      </a:pPr>
                      <a:r>
                        <a:rPr lang="en-US" sz="2400" b="0" i="0" u="none" strike="noStrike">
                          <a:solidFill>
                            <a:srgbClr val="000000"/>
                          </a:solidFill>
                          <a:effectLst/>
                          <a:latin typeface="Lato" panose="020B0604020202020204" charset="0"/>
                        </a:rPr>
                        <a:t>Combined models explain more </a:t>
                      </a:r>
                      <a:endParaRPr lang="en-US" sz="400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dirty="0">
                          <a:solidFill>
                            <a:srgbClr val="000000"/>
                          </a:solidFill>
                          <a:effectLst/>
                          <a:latin typeface="Lato" panose="020B0604020202020204" charset="0"/>
                        </a:rPr>
                        <a:t>0.140</a:t>
                      </a:r>
                      <a:endParaRPr lang="en-US" sz="4000" dirty="0">
                        <a:effectLst/>
                        <a:latin typeface="Lato" panose="020B0604020202020204" charset="0"/>
                      </a:endParaRPr>
                    </a:p>
                  </a:txBody>
                  <a:tcPr marL="53929" marR="53929" marT="53929" marB="5392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6445497"/>
                  </a:ext>
                </a:extLst>
              </a:tr>
            </a:tbl>
          </a:graphicData>
        </a:graphic>
      </p:graphicFrame>
    </p:spTree>
    <p:extLst>
      <p:ext uri="{BB962C8B-B14F-4D97-AF65-F5344CB8AC3E}">
        <p14:creationId xmlns:p14="http://schemas.microsoft.com/office/powerpoint/2010/main" val="1195315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6EA4CB6-FA81-49C1-8CA1-51B4C6D1709F}"/>
              </a:ext>
            </a:extLst>
          </p:cNvPr>
          <p:cNvGraphicFramePr>
            <a:graphicFrameLocks noGrp="1"/>
          </p:cNvGraphicFramePr>
          <p:nvPr>
            <p:extLst>
              <p:ext uri="{D42A27DB-BD31-4B8C-83A1-F6EECF244321}">
                <p14:modId xmlns:p14="http://schemas.microsoft.com/office/powerpoint/2010/main" val="2011382408"/>
              </p:ext>
            </p:extLst>
          </p:nvPr>
        </p:nvGraphicFramePr>
        <p:xfrm>
          <a:off x="1674798" y="127736"/>
          <a:ext cx="8842405" cy="6602528"/>
        </p:xfrm>
        <a:graphic>
          <a:graphicData uri="http://schemas.openxmlformats.org/drawingml/2006/table">
            <a:tbl>
              <a:tblPr/>
              <a:tblGrid>
                <a:gridCol w="7230775">
                  <a:extLst>
                    <a:ext uri="{9D8B030D-6E8A-4147-A177-3AD203B41FA5}">
                      <a16:colId xmlns:a16="http://schemas.microsoft.com/office/drawing/2014/main" val="2065207235"/>
                    </a:ext>
                  </a:extLst>
                </a:gridCol>
                <a:gridCol w="1611630">
                  <a:extLst>
                    <a:ext uri="{9D8B030D-6E8A-4147-A177-3AD203B41FA5}">
                      <a16:colId xmlns:a16="http://schemas.microsoft.com/office/drawing/2014/main" val="2353913378"/>
                    </a:ext>
                  </a:extLst>
                </a:gridCol>
              </a:tblGrid>
              <a:tr h="405554">
                <a:tc>
                  <a:txBody>
                    <a:bodyPr/>
                    <a:lstStyle/>
                    <a:p>
                      <a:pPr rtl="0" fontAlgn="t">
                        <a:spcBef>
                          <a:spcPts val="0"/>
                        </a:spcBef>
                        <a:spcAft>
                          <a:spcPts val="0"/>
                        </a:spcAft>
                      </a:pPr>
                      <a:r>
                        <a:rPr lang="en-US" sz="2000" b="1" i="0" u="none" strike="noStrike">
                          <a:solidFill>
                            <a:srgbClr val="000000"/>
                          </a:solidFill>
                          <a:effectLst/>
                          <a:latin typeface="Lato" panose="020B0604020202020204" charset="0"/>
                        </a:rPr>
                        <a:t>Concept</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a:solidFill>
                            <a:srgbClr val="000000"/>
                          </a:solidFill>
                          <a:effectLst/>
                          <a:latin typeface="Lato" panose="020B0604020202020204" charset="0"/>
                        </a:rPr>
                        <a:t>Proportion</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8415083"/>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This model explains more variation / error</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0.689</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04267"/>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Multiple explanatory variables / more complex</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0.636</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9404782"/>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SS Model is larger</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0.197</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4687020"/>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There is less error “leftover”</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0.186</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7282167"/>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Combined models explain more </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Lato" panose="020B0604020202020204" charset="0"/>
                        </a:rPr>
                        <a:t>0.140</a:t>
                      </a:r>
                      <a:endParaRPr lang="en-US" sz="3600" dirty="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6340269"/>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A notion of “distance” to the model (or deviation from)</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0.077</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9399744"/>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SS Total is the same</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0.072</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888318"/>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The model makes better predictions / is more accurate</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0.050</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3567695"/>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There is a greater reduction in error from the empty model</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0.050</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9284818"/>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PRE is larger</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0.042</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2160300"/>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There is a cost to adding new variables</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0.029</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115889"/>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The model is not necessarily better</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0.026</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6070128"/>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Explains more, but the variables might overlap</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0.020</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4467078"/>
                  </a:ext>
                </a:extLst>
              </a:tr>
              <a:tr h="405554">
                <a:tc>
                  <a:txBody>
                    <a:bodyPr/>
                    <a:lstStyle/>
                    <a:p>
                      <a:pPr rtl="0" fontAlgn="t">
                        <a:spcBef>
                          <a:spcPts val="0"/>
                        </a:spcBef>
                        <a:spcAft>
                          <a:spcPts val="0"/>
                        </a:spcAft>
                      </a:pPr>
                      <a:r>
                        <a:rPr lang="en-US" sz="2000" b="0" i="0" u="none" strike="noStrike">
                          <a:solidFill>
                            <a:srgbClr val="000000"/>
                          </a:solidFill>
                          <a:effectLst/>
                          <a:latin typeface="Lato" panose="020B0604020202020204" charset="0"/>
                        </a:rPr>
                        <a:t>Using two statistically significant predictors</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Lato" panose="020B0604020202020204" charset="0"/>
                        </a:rPr>
                        <a:t>0.013</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433528"/>
                  </a:ext>
                </a:extLst>
              </a:tr>
              <a:tr h="405554">
                <a:tc>
                  <a:txBody>
                    <a:bodyPr/>
                    <a:lstStyle/>
                    <a:p>
                      <a:pPr rtl="0" fontAlgn="t">
                        <a:spcBef>
                          <a:spcPts val="0"/>
                        </a:spcBef>
                        <a:spcAft>
                          <a:spcPts val="0"/>
                        </a:spcAft>
                      </a:pPr>
                      <a:r>
                        <a:rPr lang="en-US" sz="2000" b="0" i="1" u="none" strike="noStrike">
                          <a:solidFill>
                            <a:srgbClr val="000000"/>
                          </a:solidFill>
                          <a:effectLst/>
                          <a:latin typeface="Lato" panose="020B0604020202020204" charset="0"/>
                        </a:rPr>
                        <a:t>(Students that had none of these)</a:t>
                      </a:r>
                      <a:endParaRPr lang="en-US" sz="360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1" u="none" strike="noStrike" dirty="0">
                          <a:solidFill>
                            <a:srgbClr val="000000"/>
                          </a:solidFill>
                          <a:effectLst/>
                          <a:latin typeface="Lato" panose="020B0604020202020204" charset="0"/>
                        </a:rPr>
                        <a:t>0.050</a:t>
                      </a:r>
                      <a:endParaRPr lang="en-US" sz="3600" dirty="0">
                        <a:effectLst/>
                        <a:latin typeface="Lato" panose="020B0604020202020204" charset="0"/>
                      </a:endParaRPr>
                    </a:p>
                  </a:txBody>
                  <a:tcPr marL="53929" marR="53929" marT="53929" marB="539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984257"/>
                  </a:ext>
                </a:extLst>
              </a:tr>
            </a:tbl>
          </a:graphicData>
        </a:graphic>
      </p:graphicFrame>
    </p:spTree>
    <p:extLst>
      <p:ext uri="{BB962C8B-B14F-4D97-AF65-F5344CB8AC3E}">
        <p14:creationId xmlns:p14="http://schemas.microsoft.com/office/powerpoint/2010/main" val="785242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81C0-4FB1-4EE4-8FC4-53F69B05769C}"/>
              </a:ext>
            </a:extLst>
          </p:cNvPr>
          <p:cNvSpPr>
            <a:spLocks noGrp="1"/>
          </p:cNvSpPr>
          <p:nvPr>
            <p:ph type="title"/>
          </p:nvPr>
        </p:nvSpPr>
        <p:spPr/>
        <p:txBody>
          <a:bodyPr spcFirstLastPara="1" vert="horz" wrap="square" lIns="91440" tIns="45720" rIns="91440" bIns="45720" rtlCol="0" anchor="ctr" anchorCtr="0">
            <a:noAutofit/>
          </a:bodyPr>
          <a:lstStyle/>
          <a:p>
            <a:pPr>
              <a:spcBef>
                <a:spcPct val="0"/>
              </a:spcBef>
            </a:pPr>
            <a:r>
              <a:rPr lang="en-US" sz="3200" dirty="0"/>
              <a:t>Given the full model and related output</a:t>
            </a:r>
          </a:p>
        </p:txBody>
      </p:sp>
      <p:sp>
        <p:nvSpPr>
          <p:cNvPr id="5" name="Text Placeholder 4">
            <a:extLst>
              <a:ext uri="{FF2B5EF4-FFF2-40B4-BE49-F238E27FC236}">
                <a16:creationId xmlns:a16="http://schemas.microsoft.com/office/drawing/2014/main" id="{6375C951-5060-4CA5-B273-32DB0B2D795E}"/>
              </a:ext>
            </a:extLst>
          </p:cNvPr>
          <p:cNvSpPr>
            <a:spLocks noGrp="1"/>
          </p:cNvSpPr>
          <p:nvPr>
            <p:ph type="body" idx="4294967295"/>
          </p:nvPr>
        </p:nvSpPr>
        <p:spPr>
          <a:xfrm>
            <a:off x="2152650" y="1825625"/>
            <a:ext cx="7886700" cy="4351200"/>
          </a:xfrm>
        </p:spPr>
        <p:txBody>
          <a:bodyPr/>
          <a:lstStyle/>
          <a:p>
            <a:endParaRPr lang="en-US"/>
          </a:p>
        </p:txBody>
      </p:sp>
      <p:pic>
        <p:nvPicPr>
          <p:cNvPr id="7" name="Picture 6" descr="A screenshot of a cell phone&#10;&#10;Description automatically generated">
            <a:extLst>
              <a:ext uri="{FF2B5EF4-FFF2-40B4-BE49-F238E27FC236}">
                <a16:creationId xmlns:a16="http://schemas.microsoft.com/office/drawing/2014/main" id="{044A1455-FCAE-46D9-8E37-C03850808B0C}"/>
              </a:ext>
            </a:extLst>
          </p:cNvPr>
          <p:cNvPicPr>
            <a:picLocks noChangeAspect="1"/>
          </p:cNvPicPr>
          <p:nvPr/>
        </p:nvPicPr>
        <p:blipFill>
          <a:blip r:embed="rId2"/>
          <a:stretch>
            <a:fillRect/>
          </a:stretch>
        </p:blipFill>
        <p:spPr>
          <a:xfrm>
            <a:off x="2019300" y="1508761"/>
            <a:ext cx="7743621" cy="4800473"/>
          </a:xfrm>
          <a:prstGeom prst="rect">
            <a:avLst/>
          </a:prstGeom>
        </p:spPr>
      </p:pic>
    </p:spTree>
    <p:extLst>
      <p:ext uri="{BB962C8B-B14F-4D97-AF65-F5344CB8AC3E}">
        <p14:creationId xmlns:p14="http://schemas.microsoft.com/office/powerpoint/2010/main" val="135750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6"/>
          <p:cNvSpPr txBox="1">
            <a:spLocks noGrp="1"/>
          </p:cNvSpPr>
          <p:nvPr>
            <p:ph type="title"/>
          </p:nvPr>
        </p:nvSpPr>
        <p:spPr/>
        <p:txBody>
          <a:bodyPr>
            <a:normAutofit fontScale="90000"/>
          </a:bodyPr>
          <a:lstStyle/>
          <a:p>
            <a:pPr lvl="0"/>
            <a:r>
              <a:rPr lang="en-US"/>
              <a:t>Three Types of Learning Opportunities Required for Deep Learning</a:t>
            </a:r>
          </a:p>
        </p:txBody>
      </p:sp>
      <p:sp>
        <p:nvSpPr>
          <p:cNvPr id="342" name="Google Shape;342;p56"/>
          <p:cNvSpPr txBox="1">
            <a:spLocks noGrp="1"/>
          </p:cNvSpPr>
          <p:nvPr>
            <p:ph sz="quarter" idx="13"/>
          </p:nvPr>
        </p:nvSpPr>
        <p:spPr/>
        <p:txBody>
          <a:bodyPr/>
          <a:lstStyle/>
          <a:p>
            <a:pPr lvl="0"/>
            <a:r>
              <a:rPr lang="en-US" b="1" dirty="0"/>
              <a:t>Productive struggle</a:t>
            </a:r>
          </a:p>
          <a:p>
            <a:pPr lvl="0"/>
            <a:endParaRPr lang="en-US" b="1" dirty="0"/>
          </a:p>
          <a:p>
            <a:pPr lvl="0"/>
            <a:r>
              <a:rPr lang="en-US" b="1" dirty="0"/>
              <a:t>Explicit connections</a:t>
            </a:r>
            <a:endParaRPr lang="en-US" dirty="0"/>
          </a:p>
          <a:p>
            <a:pPr lvl="0"/>
            <a:endParaRPr lang="en-US" b="1" dirty="0"/>
          </a:p>
          <a:p>
            <a:pPr lvl="0"/>
            <a:r>
              <a:rPr lang="en-US" b="1" dirty="0"/>
              <a:t>Deliberate practice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81C0-4FB1-4EE4-8FC4-53F69B05769C}"/>
              </a:ext>
            </a:extLst>
          </p:cNvPr>
          <p:cNvSpPr>
            <a:spLocks noGrp="1"/>
          </p:cNvSpPr>
          <p:nvPr>
            <p:ph type="title"/>
          </p:nvPr>
        </p:nvSpPr>
        <p:spPr/>
        <p:txBody>
          <a:bodyPr spcFirstLastPara="1" vert="horz" wrap="square" lIns="91440" tIns="45720" rIns="91440" bIns="45720" rtlCol="0" anchor="ctr" anchorCtr="0">
            <a:noAutofit/>
          </a:bodyPr>
          <a:lstStyle/>
          <a:p>
            <a:pPr>
              <a:spcBef>
                <a:spcPct val="0"/>
              </a:spcBef>
            </a:pPr>
            <a:r>
              <a:rPr lang="en-US" dirty="0"/>
              <a:t>Given the full model and related output</a:t>
            </a:r>
          </a:p>
        </p:txBody>
      </p:sp>
      <p:pic>
        <p:nvPicPr>
          <p:cNvPr id="6" name="Picture 5" descr="A screenshot of a cell phone&#10;&#10;Description automatically generated">
            <a:extLst>
              <a:ext uri="{FF2B5EF4-FFF2-40B4-BE49-F238E27FC236}">
                <a16:creationId xmlns:a16="http://schemas.microsoft.com/office/drawing/2014/main" id="{A0D5AC7D-0ECA-4DF4-BB4D-A786FA0A0ADA}"/>
              </a:ext>
            </a:extLst>
          </p:cNvPr>
          <p:cNvPicPr>
            <a:picLocks noChangeAspect="1"/>
          </p:cNvPicPr>
          <p:nvPr/>
        </p:nvPicPr>
        <p:blipFill>
          <a:blip r:embed="rId2"/>
          <a:stretch>
            <a:fillRect/>
          </a:stretch>
        </p:blipFill>
        <p:spPr>
          <a:xfrm>
            <a:off x="1965952" y="1303021"/>
            <a:ext cx="8412497" cy="5486411"/>
          </a:xfrm>
          <a:prstGeom prst="rect">
            <a:avLst/>
          </a:prstGeom>
        </p:spPr>
      </p:pic>
    </p:spTree>
    <p:extLst>
      <p:ext uri="{BB962C8B-B14F-4D97-AF65-F5344CB8AC3E}">
        <p14:creationId xmlns:p14="http://schemas.microsoft.com/office/powerpoint/2010/main" val="3689018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7DE79-75B4-4CFF-89AB-210969278905}"/>
              </a:ext>
            </a:extLst>
          </p:cNvPr>
          <p:cNvSpPr>
            <a:spLocks noGrp="1"/>
          </p:cNvSpPr>
          <p:nvPr>
            <p:ph type="title"/>
          </p:nvPr>
        </p:nvSpPr>
        <p:spPr/>
        <p:txBody>
          <a:bodyPr>
            <a:noAutofit/>
          </a:bodyPr>
          <a:lstStyle/>
          <a:p>
            <a:r>
              <a:rPr lang="en-US" dirty="0"/>
              <a:t>Given the full model fit in different orders</a:t>
            </a:r>
          </a:p>
        </p:txBody>
      </p:sp>
      <p:pic>
        <p:nvPicPr>
          <p:cNvPr id="8" name="Picture 7" descr="A screenshot of a cell phone&#10;&#10;Description automatically generated">
            <a:extLst>
              <a:ext uri="{FF2B5EF4-FFF2-40B4-BE49-F238E27FC236}">
                <a16:creationId xmlns:a16="http://schemas.microsoft.com/office/drawing/2014/main" id="{56100A44-C009-4C8B-8ED7-8AAD840E6C87}"/>
              </a:ext>
            </a:extLst>
          </p:cNvPr>
          <p:cNvPicPr>
            <a:picLocks noChangeAspect="1"/>
          </p:cNvPicPr>
          <p:nvPr/>
        </p:nvPicPr>
        <p:blipFill>
          <a:blip r:embed="rId2"/>
          <a:stretch>
            <a:fillRect/>
          </a:stretch>
        </p:blipFill>
        <p:spPr>
          <a:xfrm>
            <a:off x="2019300" y="1401668"/>
            <a:ext cx="6280628" cy="257597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58C3741-C2D1-4681-902D-2E58DB15DE7B}"/>
              </a:ext>
            </a:extLst>
          </p:cNvPr>
          <p:cNvPicPr>
            <a:picLocks noChangeAspect="1"/>
          </p:cNvPicPr>
          <p:nvPr/>
        </p:nvPicPr>
        <p:blipFill>
          <a:blip r:embed="rId3"/>
          <a:stretch>
            <a:fillRect/>
          </a:stretch>
        </p:blipFill>
        <p:spPr>
          <a:xfrm>
            <a:off x="4067272" y="4076908"/>
            <a:ext cx="6280628" cy="2575973"/>
          </a:xfrm>
          <a:prstGeom prst="rect">
            <a:avLst/>
          </a:prstGeom>
        </p:spPr>
      </p:pic>
    </p:spTree>
    <p:extLst>
      <p:ext uri="{BB962C8B-B14F-4D97-AF65-F5344CB8AC3E}">
        <p14:creationId xmlns:p14="http://schemas.microsoft.com/office/powerpoint/2010/main" val="1842420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F9A9-8606-4054-8883-5D16146AAB54}"/>
              </a:ext>
            </a:extLst>
          </p:cNvPr>
          <p:cNvSpPr>
            <a:spLocks noGrp="1"/>
          </p:cNvSpPr>
          <p:nvPr>
            <p:ph type="title"/>
          </p:nvPr>
        </p:nvSpPr>
        <p:spPr/>
        <p:txBody>
          <a:bodyPr/>
          <a:lstStyle/>
          <a:p>
            <a:r>
              <a:rPr lang="en-US" i="1" dirty="0"/>
              <a:t>Why</a:t>
            </a:r>
            <a:r>
              <a:rPr lang="en-US" dirty="0"/>
              <a:t> does the order matter?</a:t>
            </a:r>
          </a:p>
        </p:txBody>
      </p:sp>
      <p:graphicFrame>
        <p:nvGraphicFramePr>
          <p:cNvPr id="12" name="Content Placeholder 11">
            <a:extLst>
              <a:ext uri="{FF2B5EF4-FFF2-40B4-BE49-F238E27FC236}">
                <a16:creationId xmlns:a16="http://schemas.microsoft.com/office/drawing/2014/main" id="{71D47C93-E37F-48BB-B30E-AB7991CA1535}"/>
              </a:ext>
            </a:extLst>
          </p:cNvPr>
          <p:cNvGraphicFramePr>
            <a:graphicFrameLocks noGrp="1"/>
          </p:cNvGraphicFramePr>
          <p:nvPr>
            <p:ph sz="quarter" idx="13"/>
            <p:extLst>
              <p:ext uri="{D42A27DB-BD31-4B8C-83A1-F6EECF244321}">
                <p14:modId xmlns:p14="http://schemas.microsoft.com/office/powerpoint/2010/main" val="823650323"/>
              </p:ext>
            </p:extLst>
          </p:nvPr>
        </p:nvGraphicFramePr>
        <p:xfrm>
          <a:off x="1889125" y="2127250"/>
          <a:ext cx="7891272" cy="3688080"/>
        </p:xfrm>
        <a:graphic>
          <a:graphicData uri="http://schemas.openxmlformats.org/drawingml/2006/table">
            <a:tbl>
              <a:tblPr/>
              <a:tblGrid>
                <a:gridCol w="6455693">
                  <a:extLst>
                    <a:ext uri="{9D8B030D-6E8A-4147-A177-3AD203B41FA5}">
                      <a16:colId xmlns:a16="http://schemas.microsoft.com/office/drawing/2014/main" val="3076799769"/>
                    </a:ext>
                  </a:extLst>
                </a:gridCol>
                <a:gridCol w="1435579">
                  <a:extLst>
                    <a:ext uri="{9D8B030D-6E8A-4147-A177-3AD203B41FA5}">
                      <a16:colId xmlns:a16="http://schemas.microsoft.com/office/drawing/2014/main" val="3667054473"/>
                    </a:ext>
                  </a:extLst>
                </a:gridCol>
              </a:tblGrid>
              <a:tr h="0">
                <a:tc>
                  <a:txBody>
                    <a:bodyPr/>
                    <a:lstStyle/>
                    <a:p>
                      <a:pPr algn="l" rtl="0" fontAlgn="t">
                        <a:spcBef>
                          <a:spcPts val="0"/>
                        </a:spcBef>
                        <a:spcAft>
                          <a:spcPts val="0"/>
                        </a:spcAft>
                      </a:pPr>
                      <a:r>
                        <a:rPr lang="en-US" sz="2400" b="1" i="0" u="none" strike="noStrike" dirty="0">
                          <a:solidFill>
                            <a:srgbClr val="000000"/>
                          </a:solidFill>
                          <a:effectLst/>
                          <a:latin typeface="Lato" panose="020B0604020202020204" charset="0"/>
                        </a:rPr>
                        <a:t>Concept</a:t>
                      </a:r>
                      <a:endParaRPr lang="en-US" sz="3200" dirty="0">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1" i="0" u="none" strike="noStrike" dirty="0">
                          <a:solidFill>
                            <a:srgbClr val="000000"/>
                          </a:solidFill>
                          <a:effectLst/>
                          <a:latin typeface="Lato" panose="020B0604020202020204" charset="0"/>
                        </a:rPr>
                        <a:t>Prop.</a:t>
                      </a:r>
                      <a:endParaRPr lang="en-US" sz="3200" dirty="0">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6931377"/>
                  </a:ext>
                </a:extLst>
              </a:tr>
              <a:tr h="0">
                <a:tc>
                  <a:txBody>
                    <a:bodyPr/>
                    <a:lstStyle/>
                    <a:p>
                      <a:pPr algn="l" rtl="0" fontAlgn="t">
                        <a:spcBef>
                          <a:spcPts val="0"/>
                        </a:spcBef>
                        <a:spcAft>
                          <a:spcPts val="0"/>
                        </a:spcAft>
                      </a:pPr>
                      <a:r>
                        <a:rPr lang="en-US" sz="2400" b="0" i="0" u="none" strike="noStrike" dirty="0">
                          <a:solidFill>
                            <a:schemeClr val="tx1"/>
                          </a:solidFill>
                          <a:effectLst/>
                          <a:latin typeface="Lato" panose="020B0604020202020204" charset="0"/>
                        </a:rPr>
                        <a:t>First variable “gets” more of the variation</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dirty="0">
                          <a:solidFill>
                            <a:schemeClr val="tx1"/>
                          </a:solidFill>
                          <a:effectLst/>
                          <a:latin typeface="Lato" panose="020B0604020202020204" charset="0"/>
                        </a:rPr>
                        <a:t>0.312</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22199"/>
                  </a:ext>
                </a:extLst>
              </a:tr>
              <a:tr h="0">
                <a:tc>
                  <a:txBody>
                    <a:bodyPr/>
                    <a:lstStyle/>
                    <a:p>
                      <a:pPr algn="l" rtl="0" fontAlgn="t">
                        <a:spcBef>
                          <a:spcPts val="0"/>
                        </a:spcBef>
                        <a:spcAft>
                          <a:spcPts val="0"/>
                        </a:spcAft>
                      </a:pPr>
                      <a:r>
                        <a:rPr lang="en-US" sz="2400" b="0" i="0" u="none" strike="noStrike" dirty="0">
                          <a:solidFill>
                            <a:schemeClr val="tx1"/>
                          </a:solidFill>
                          <a:effectLst/>
                          <a:latin typeface="Lato" panose="020B0604020202020204" charset="0"/>
                        </a:rPr>
                        <a:t>Second variable explains the “left over” variation</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dirty="0">
                          <a:solidFill>
                            <a:schemeClr val="tx1"/>
                          </a:solidFill>
                          <a:effectLst/>
                          <a:latin typeface="Lato" panose="020B0604020202020204" charset="0"/>
                        </a:rPr>
                        <a:t>0.269</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9763544"/>
                  </a:ext>
                </a:extLst>
              </a:tr>
              <a:tr h="0">
                <a:tc>
                  <a:txBody>
                    <a:bodyPr/>
                    <a:lstStyle/>
                    <a:p>
                      <a:pPr algn="l" rtl="0" fontAlgn="t">
                        <a:spcBef>
                          <a:spcPts val="0"/>
                        </a:spcBef>
                        <a:spcAft>
                          <a:spcPts val="0"/>
                        </a:spcAft>
                      </a:pPr>
                      <a:r>
                        <a:rPr lang="en-US" sz="2400" b="0" i="0" u="none" strike="noStrike" dirty="0">
                          <a:solidFill>
                            <a:schemeClr val="tx1"/>
                          </a:solidFill>
                          <a:effectLst/>
                          <a:latin typeface="Lato" panose="020B0604020202020204" charset="0"/>
                        </a:rPr>
                        <a:t>The variation that is available to be explained is changing during the process</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dirty="0">
                          <a:solidFill>
                            <a:schemeClr val="tx1"/>
                          </a:solidFill>
                          <a:effectLst/>
                          <a:latin typeface="Lato" panose="020B0604020202020204" charset="0"/>
                        </a:rPr>
                        <a:t>0.195</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785494"/>
                  </a:ext>
                </a:extLst>
              </a:tr>
              <a:tr h="0">
                <a:tc>
                  <a:txBody>
                    <a:bodyPr/>
                    <a:lstStyle/>
                    <a:p>
                      <a:pPr algn="l" rtl="0" fontAlgn="t">
                        <a:spcBef>
                          <a:spcPts val="0"/>
                        </a:spcBef>
                        <a:spcAft>
                          <a:spcPts val="0"/>
                        </a:spcAft>
                      </a:pPr>
                      <a:r>
                        <a:rPr lang="en-US" sz="2400" b="0" i="0" u="none" strike="noStrike" dirty="0">
                          <a:solidFill>
                            <a:schemeClr val="tx1"/>
                          </a:solidFill>
                          <a:effectLst/>
                          <a:latin typeface="Lato" panose="020B0604020202020204" charset="0"/>
                        </a:rPr>
                        <a:t>One variable is better at explaining</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dirty="0">
                          <a:solidFill>
                            <a:schemeClr val="tx1"/>
                          </a:solidFill>
                          <a:effectLst/>
                          <a:latin typeface="Lato" panose="020B0604020202020204" charset="0"/>
                        </a:rPr>
                        <a:t>0.121</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1562939"/>
                  </a:ext>
                </a:extLst>
              </a:tr>
              <a:tr h="0">
                <a:tc>
                  <a:txBody>
                    <a:bodyPr/>
                    <a:lstStyle/>
                    <a:p>
                      <a:pPr algn="l" rtl="0" fontAlgn="t">
                        <a:spcBef>
                          <a:spcPts val="0"/>
                        </a:spcBef>
                        <a:spcAft>
                          <a:spcPts val="0"/>
                        </a:spcAft>
                      </a:pPr>
                      <a:r>
                        <a:rPr lang="en-US" sz="2400" b="0" i="0" u="none" strike="noStrike" dirty="0">
                          <a:solidFill>
                            <a:schemeClr val="tx1"/>
                          </a:solidFill>
                          <a:effectLst/>
                          <a:latin typeface="Lato" panose="020B0604020202020204" charset="0"/>
                        </a:rPr>
                        <a:t>The variables overlap in what they can explain</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dirty="0">
                          <a:solidFill>
                            <a:schemeClr val="tx1"/>
                          </a:solidFill>
                          <a:effectLst/>
                          <a:latin typeface="Lato" panose="020B0604020202020204" charset="0"/>
                        </a:rPr>
                        <a:t>0.101</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5781753"/>
                  </a:ext>
                </a:extLst>
              </a:tr>
            </a:tbl>
          </a:graphicData>
        </a:graphic>
      </p:graphicFrame>
      <p:sp>
        <p:nvSpPr>
          <p:cNvPr id="7" name="Rectangle 6">
            <a:extLst>
              <a:ext uri="{FF2B5EF4-FFF2-40B4-BE49-F238E27FC236}">
                <a16:creationId xmlns:a16="http://schemas.microsoft.com/office/drawing/2014/main" id="{83DC4A47-2D78-42BE-B158-00421149CCCE}"/>
              </a:ext>
            </a:extLst>
          </p:cNvPr>
          <p:cNvSpPr/>
          <p:nvPr/>
        </p:nvSpPr>
        <p:spPr>
          <a:xfrm>
            <a:off x="1758315" y="3980816"/>
            <a:ext cx="8675370" cy="2020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194327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F9A9-8606-4054-8883-5D16146AAB54}"/>
              </a:ext>
            </a:extLst>
          </p:cNvPr>
          <p:cNvSpPr>
            <a:spLocks noGrp="1"/>
          </p:cNvSpPr>
          <p:nvPr>
            <p:ph type="title"/>
          </p:nvPr>
        </p:nvSpPr>
        <p:spPr/>
        <p:txBody>
          <a:bodyPr/>
          <a:lstStyle/>
          <a:p>
            <a:r>
              <a:rPr lang="en-US" i="1" dirty="0"/>
              <a:t>Why</a:t>
            </a:r>
            <a:r>
              <a:rPr lang="en-US" dirty="0"/>
              <a:t> does the order matter?</a:t>
            </a:r>
          </a:p>
        </p:txBody>
      </p:sp>
      <p:sp>
        <p:nvSpPr>
          <p:cNvPr id="4" name="Rectangle 1">
            <a:extLst>
              <a:ext uri="{FF2B5EF4-FFF2-40B4-BE49-F238E27FC236}">
                <a16:creationId xmlns:a16="http://schemas.microsoft.com/office/drawing/2014/main" id="{59C8F4C6-C5E7-4C4A-898B-B90F47D66D6B}"/>
              </a:ext>
            </a:extLst>
          </p:cNvPr>
          <p:cNvSpPr>
            <a:spLocks noChangeArrowheads="1"/>
          </p:cNvSpPr>
          <p:nvPr/>
        </p:nvSpPr>
        <p:spPr bwMode="auto">
          <a:xfrm>
            <a:off x="1827302" y="1197273"/>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buClrTx/>
            </a:pPr>
            <a:br>
              <a:rPr lang="en-US" altLang="en-US" sz="1800">
                <a:solidFill>
                  <a:schemeClr val="tx1"/>
                </a:solidFill>
                <a:latin typeface="Arial" panose="020B0604020202020204" pitchFamily="34" charset="0"/>
              </a:rPr>
            </a:br>
            <a:endParaRPr lang="en-US" altLang="en-US" sz="1800">
              <a:solidFill>
                <a:schemeClr val="tx1"/>
              </a:solidFill>
              <a:latin typeface="Arial" panose="020B0604020202020204" pitchFamily="34" charset="0"/>
            </a:endParaRPr>
          </a:p>
          <a:p>
            <a:pPr eaLnBrk="0" fontAlgn="base" hangingPunct="0">
              <a:spcBef>
                <a:spcPct val="0"/>
              </a:spcBef>
              <a:spcAft>
                <a:spcPct val="0"/>
              </a:spcAft>
              <a:buClrTx/>
            </a:pPr>
            <a:endParaRPr lang="en-US" altLang="en-US" sz="1800">
              <a:solidFill>
                <a:schemeClr val="tx1"/>
              </a:solidFill>
              <a:latin typeface="Arial" panose="020B0604020202020204" pitchFamily="34" charset="0"/>
            </a:endParaRPr>
          </a:p>
        </p:txBody>
      </p:sp>
      <p:graphicFrame>
        <p:nvGraphicFramePr>
          <p:cNvPr id="8" name="Content Placeholder 7">
            <a:extLst>
              <a:ext uri="{FF2B5EF4-FFF2-40B4-BE49-F238E27FC236}">
                <a16:creationId xmlns:a16="http://schemas.microsoft.com/office/drawing/2014/main" id="{B60E69BF-7D76-4C53-BD15-987D476AD94D}"/>
              </a:ext>
            </a:extLst>
          </p:cNvPr>
          <p:cNvGraphicFramePr>
            <a:graphicFrameLocks noGrp="1"/>
          </p:cNvGraphicFramePr>
          <p:nvPr>
            <p:ph sz="quarter" idx="13"/>
            <p:extLst>
              <p:ext uri="{D42A27DB-BD31-4B8C-83A1-F6EECF244321}">
                <p14:modId xmlns:p14="http://schemas.microsoft.com/office/powerpoint/2010/main" val="103950511"/>
              </p:ext>
            </p:extLst>
          </p:nvPr>
        </p:nvGraphicFramePr>
        <p:xfrm>
          <a:off x="2152650" y="1836738"/>
          <a:ext cx="7891272" cy="3688080"/>
        </p:xfrm>
        <a:graphic>
          <a:graphicData uri="http://schemas.openxmlformats.org/drawingml/2006/table">
            <a:tbl>
              <a:tblPr/>
              <a:tblGrid>
                <a:gridCol w="6455693">
                  <a:extLst>
                    <a:ext uri="{9D8B030D-6E8A-4147-A177-3AD203B41FA5}">
                      <a16:colId xmlns:a16="http://schemas.microsoft.com/office/drawing/2014/main" val="3076799769"/>
                    </a:ext>
                  </a:extLst>
                </a:gridCol>
                <a:gridCol w="1435579">
                  <a:extLst>
                    <a:ext uri="{9D8B030D-6E8A-4147-A177-3AD203B41FA5}">
                      <a16:colId xmlns:a16="http://schemas.microsoft.com/office/drawing/2014/main" val="3667054473"/>
                    </a:ext>
                  </a:extLst>
                </a:gridCol>
              </a:tblGrid>
              <a:tr h="0">
                <a:tc>
                  <a:txBody>
                    <a:bodyPr/>
                    <a:lstStyle/>
                    <a:p>
                      <a:pPr algn="l" rtl="0" fontAlgn="t">
                        <a:spcBef>
                          <a:spcPts val="0"/>
                        </a:spcBef>
                        <a:spcAft>
                          <a:spcPts val="0"/>
                        </a:spcAft>
                      </a:pPr>
                      <a:r>
                        <a:rPr lang="en-US" sz="2400" b="1" i="0" u="none" strike="noStrike" dirty="0">
                          <a:solidFill>
                            <a:srgbClr val="000000"/>
                          </a:solidFill>
                          <a:effectLst/>
                          <a:latin typeface="Lato" panose="020B0604020202020204" charset="0"/>
                        </a:rPr>
                        <a:t>Concept</a:t>
                      </a:r>
                      <a:endParaRPr lang="en-US" sz="3200" dirty="0">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1" i="0" u="none" strike="noStrike" dirty="0">
                          <a:solidFill>
                            <a:srgbClr val="000000"/>
                          </a:solidFill>
                          <a:effectLst/>
                          <a:latin typeface="Lato" panose="020B0604020202020204" charset="0"/>
                        </a:rPr>
                        <a:t>Prop.</a:t>
                      </a:r>
                      <a:endParaRPr lang="en-US" sz="3200" dirty="0">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6931377"/>
                  </a:ext>
                </a:extLst>
              </a:tr>
              <a:tr h="0">
                <a:tc>
                  <a:txBody>
                    <a:bodyPr/>
                    <a:lstStyle/>
                    <a:p>
                      <a:pPr algn="l" rtl="0" fontAlgn="t">
                        <a:spcBef>
                          <a:spcPts val="0"/>
                        </a:spcBef>
                        <a:spcAft>
                          <a:spcPts val="0"/>
                        </a:spcAft>
                      </a:pPr>
                      <a:r>
                        <a:rPr lang="en-US" sz="2400" b="0" i="0" u="none" strike="noStrike" dirty="0">
                          <a:solidFill>
                            <a:schemeClr val="tx1"/>
                          </a:solidFill>
                          <a:effectLst/>
                          <a:latin typeface="Lato" panose="020B0604020202020204" charset="0"/>
                        </a:rPr>
                        <a:t>First variable “gets” more of the variation</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dirty="0">
                          <a:solidFill>
                            <a:schemeClr val="tx1"/>
                          </a:solidFill>
                          <a:effectLst/>
                          <a:latin typeface="Lato" panose="020B0604020202020204" charset="0"/>
                        </a:rPr>
                        <a:t>0.312</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22199"/>
                  </a:ext>
                </a:extLst>
              </a:tr>
              <a:tr h="0">
                <a:tc>
                  <a:txBody>
                    <a:bodyPr/>
                    <a:lstStyle/>
                    <a:p>
                      <a:pPr algn="l" rtl="0" fontAlgn="t">
                        <a:spcBef>
                          <a:spcPts val="0"/>
                        </a:spcBef>
                        <a:spcAft>
                          <a:spcPts val="0"/>
                        </a:spcAft>
                      </a:pPr>
                      <a:r>
                        <a:rPr lang="en-US" sz="2400" b="0" i="0" u="none" strike="noStrike" dirty="0">
                          <a:solidFill>
                            <a:schemeClr val="tx1"/>
                          </a:solidFill>
                          <a:effectLst/>
                          <a:latin typeface="Lato" panose="020B0604020202020204" charset="0"/>
                        </a:rPr>
                        <a:t>Second variable explains the “left over” variation</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dirty="0">
                          <a:solidFill>
                            <a:schemeClr val="tx1"/>
                          </a:solidFill>
                          <a:effectLst/>
                          <a:latin typeface="Lato" panose="020B0604020202020204" charset="0"/>
                        </a:rPr>
                        <a:t>0.269</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9763544"/>
                  </a:ext>
                </a:extLst>
              </a:tr>
              <a:tr h="0">
                <a:tc>
                  <a:txBody>
                    <a:bodyPr/>
                    <a:lstStyle/>
                    <a:p>
                      <a:pPr algn="l" rtl="0" fontAlgn="t">
                        <a:spcBef>
                          <a:spcPts val="0"/>
                        </a:spcBef>
                        <a:spcAft>
                          <a:spcPts val="0"/>
                        </a:spcAft>
                      </a:pPr>
                      <a:r>
                        <a:rPr lang="en-US" sz="2400" b="0" i="0" u="none" strike="noStrike" dirty="0">
                          <a:solidFill>
                            <a:schemeClr val="tx1"/>
                          </a:solidFill>
                          <a:effectLst/>
                          <a:latin typeface="Lato" panose="020B0604020202020204" charset="0"/>
                        </a:rPr>
                        <a:t>The variation that is available to be explained is changing during the process</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dirty="0">
                          <a:solidFill>
                            <a:schemeClr val="tx1"/>
                          </a:solidFill>
                          <a:effectLst/>
                          <a:latin typeface="Lato" panose="020B0604020202020204" charset="0"/>
                        </a:rPr>
                        <a:t>0.195</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785494"/>
                  </a:ext>
                </a:extLst>
              </a:tr>
              <a:tr h="0">
                <a:tc>
                  <a:txBody>
                    <a:bodyPr/>
                    <a:lstStyle/>
                    <a:p>
                      <a:pPr algn="l" rtl="0" fontAlgn="t">
                        <a:spcBef>
                          <a:spcPts val="0"/>
                        </a:spcBef>
                        <a:spcAft>
                          <a:spcPts val="0"/>
                        </a:spcAft>
                      </a:pPr>
                      <a:r>
                        <a:rPr lang="en-US" sz="2400" b="0" i="0" u="none" strike="noStrike" dirty="0">
                          <a:solidFill>
                            <a:schemeClr val="tx1"/>
                          </a:solidFill>
                          <a:effectLst/>
                          <a:latin typeface="Lato" panose="020B0604020202020204" charset="0"/>
                        </a:rPr>
                        <a:t>One variable is better at explaining</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dirty="0">
                          <a:solidFill>
                            <a:schemeClr val="tx1"/>
                          </a:solidFill>
                          <a:effectLst/>
                          <a:latin typeface="Lato" panose="020B0604020202020204" charset="0"/>
                        </a:rPr>
                        <a:t>0.121</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1562939"/>
                  </a:ext>
                </a:extLst>
              </a:tr>
              <a:tr h="0">
                <a:tc>
                  <a:txBody>
                    <a:bodyPr/>
                    <a:lstStyle/>
                    <a:p>
                      <a:pPr algn="l" rtl="0" fontAlgn="t">
                        <a:spcBef>
                          <a:spcPts val="0"/>
                        </a:spcBef>
                        <a:spcAft>
                          <a:spcPts val="0"/>
                        </a:spcAft>
                      </a:pPr>
                      <a:r>
                        <a:rPr lang="en-US" sz="2400" b="0" i="0" u="none" strike="noStrike" dirty="0">
                          <a:solidFill>
                            <a:schemeClr val="tx1"/>
                          </a:solidFill>
                          <a:effectLst/>
                          <a:latin typeface="Lato" panose="020B0604020202020204" charset="0"/>
                        </a:rPr>
                        <a:t>The variables overlap in what they can explain</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400" b="0" i="0" u="none" strike="noStrike" dirty="0">
                          <a:solidFill>
                            <a:schemeClr val="tx1"/>
                          </a:solidFill>
                          <a:effectLst/>
                          <a:latin typeface="Lato" panose="020B0604020202020204" charset="0"/>
                        </a:rPr>
                        <a:t>0.101</a:t>
                      </a:r>
                      <a:endParaRPr lang="en-US" sz="3200" dirty="0">
                        <a:solidFill>
                          <a:schemeClr val="tx1"/>
                        </a:solidFill>
                        <a:effectLst/>
                        <a:latin typeface="Lato" panose="020B060402020202020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5781753"/>
                  </a:ext>
                </a:extLst>
              </a:tr>
            </a:tbl>
          </a:graphicData>
        </a:graphic>
      </p:graphicFrame>
    </p:spTree>
    <p:extLst>
      <p:ext uri="{BB962C8B-B14F-4D97-AF65-F5344CB8AC3E}">
        <p14:creationId xmlns:p14="http://schemas.microsoft.com/office/powerpoint/2010/main" val="888242400"/>
      </p:ext>
    </p:extLst>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A9A020E-CC3E-4183-9510-6CECB0C950B7}"/>
              </a:ext>
            </a:extLst>
          </p:cNvPr>
          <p:cNvGraphicFramePr>
            <a:graphicFrameLocks noGrp="1"/>
          </p:cNvGraphicFramePr>
          <p:nvPr>
            <p:extLst>
              <p:ext uri="{D42A27DB-BD31-4B8C-83A1-F6EECF244321}">
                <p14:modId xmlns:p14="http://schemas.microsoft.com/office/powerpoint/2010/main" val="2993656189"/>
              </p:ext>
            </p:extLst>
          </p:nvPr>
        </p:nvGraphicFramePr>
        <p:xfrm>
          <a:off x="1827301" y="257175"/>
          <a:ext cx="8537398" cy="6464258"/>
        </p:xfrm>
        <a:graphic>
          <a:graphicData uri="http://schemas.openxmlformats.org/drawingml/2006/table">
            <a:tbl>
              <a:tblPr/>
              <a:tblGrid>
                <a:gridCol w="6726149">
                  <a:extLst>
                    <a:ext uri="{9D8B030D-6E8A-4147-A177-3AD203B41FA5}">
                      <a16:colId xmlns:a16="http://schemas.microsoft.com/office/drawing/2014/main" val="3076799769"/>
                    </a:ext>
                  </a:extLst>
                </a:gridCol>
                <a:gridCol w="1811249">
                  <a:extLst>
                    <a:ext uri="{9D8B030D-6E8A-4147-A177-3AD203B41FA5}">
                      <a16:colId xmlns:a16="http://schemas.microsoft.com/office/drawing/2014/main" val="3667054473"/>
                    </a:ext>
                  </a:extLst>
                </a:gridCol>
              </a:tblGrid>
              <a:tr h="472411">
                <a:tc>
                  <a:txBody>
                    <a:bodyPr/>
                    <a:lstStyle/>
                    <a:p>
                      <a:pPr rtl="0" fontAlgn="t">
                        <a:spcBef>
                          <a:spcPts val="0"/>
                        </a:spcBef>
                        <a:spcAft>
                          <a:spcPts val="0"/>
                        </a:spcAft>
                      </a:pPr>
                      <a:r>
                        <a:rPr lang="en-US" sz="1800" b="1" i="0" u="none" strike="noStrike" dirty="0">
                          <a:solidFill>
                            <a:srgbClr val="000000"/>
                          </a:solidFill>
                          <a:effectLst/>
                          <a:latin typeface="Lato" panose="020B0604020202020204" charset="0"/>
                        </a:rPr>
                        <a:t>Concept</a:t>
                      </a:r>
                      <a:endParaRPr lang="en-US" sz="2400" dirty="0">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Lato" panose="020B0604020202020204" charset="0"/>
                        </a:rPr>
                        <a:t>Proportion</a:t>
                      </a:r>
                      <a:endParaRPr lang="en-US" sz="2400" dirty="0">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6931377"/>
                  </a:ext>
                </a:extLst>
              </a:tr>
              <a:tr h="472411">
                <a:tc>
                  <a:txBody>
                    <a:bodyPr/>
                    <a:lstStyle/>
                    <a:p>
                      <a:pPr rtl="0" fontAlgn="t">
                        <a:spcBef>
                          <a:spcPts val="0"/>
                        </a:spcBef>
                        <a:spcAft>
                          <a:spcPts val="0"/>
                        </a:spcAft>
                      </a:pPr>
                      <a:r>
                        <a:rPr lang="en-US" sz="1800" b="0" i="0" u="none" strike="noStrike" dirty="0">
                          <a:solidFill>
                            <a:schemeClr val="tx1"/>
                          </a:solidFill>
                          <a:effectLst/>
                          <a:latin typeface="Lato" panose="020B0604020202020204" charset="0"/>
                        </a:rPr>
                        <a:t>First variable “gets” more of the variation</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chemeClr val="tx1"/>
                          </a:solidFill>
                          <a:effectLst/>
                          <a:latin typeface="Lato" panose="020B0604020202020204" charset="0"/>
                        </a:rPr>
                        <a:t>0.312</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22199"/>
                  </a:ext>
                </a:extLst>
              </a:tr>
              <a:tr h="472411">
                <a:tc>
                  <a:txBody>
                    <a:bodyPr/>
                    <a:lstStyle/>
                    <a:p>
                      <a:pPr rtl="0" fontAlgn="t">
                        <a:spcBef>
                          <a:spcPts val="0"/>
                        </a:spcBef>
                        <a:spcAft>
                          <a:spcPts val="0"/>
                        </a:spcAft>
                      </a:pPr>
                      <a:r>
                        <a:rPr lang="en-US" sz="1800" b="0" i="0" u="none" strike="noStrike" dirty="0">
                          <a:solidFill>
                            <a:schemeClr val="tx1"/>
                          </a:solidFill>
                          <a:effectLst/>
                          <a:latin typeface="Lato" panose="020B0604020202020204" charset="0"/>
                        </a:rPr>
                        <a:t>Second variable explains the “left over” variation</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chemeClr val="tx1"/>
                          </a:solidFill>
                          <a:effectLst/>
                          <a:latin typeface="Lato" panose="020B0604020202020204" charset="0"/>
                        </a:rPr>
                        <a:t>0.269</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9763544"/>
                  </a:ext>
                </a:extLst>
              </a:tr>
              <a:tr h="795326">
                <a:tc>
                  <a:txBody>
                    <a:bodyPr/>
                    <a:lstStyle/>
                    <a:p>
                      <a:pPr rtl="0" fontAlgn="t">
                        <a:spcBef>
                          <a:spcPts val="0"/>
                        </a:spcBef>
                        <a:spcAft>
                          <a:spcPts val="0"/>
                        </a:spcAft>
                      </a:pPr>
                      <a:r>
                        <a:rPr lang="en-US" sz="1800" b="0" i="0" u="none" strike="noStrike" dirty="0">
                          <a:solidFill>
                            <a:schemeClr val="tx1"/>
                          </a:solidFill>
                          <a:effectLst/>
                          <a:latin typeface="Lato" panose="020B0604020202020204" charset="0"/>
                        </a:rPr>
                        <a:t>The variation that is available to be explained is changing during the process</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chemeClr val="tx1"/>
                          </a:solidFill>
                          <a:effectLst/>
                          <a:latin typeface="Lato" panose="020B0604020202020204" charset="0"/>
                        </a:rPr>
                        <a:t>0.195</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785494"/>
                  </a:ext>
                </a:extLst>
              </a:tr>
              <a:tr h="472411">
                <a:tc>
                  <a:txBody>
                    <a:bodyPr/>
                    <a:lstStyle/>
                    <a:p>
                      <a:pPr rtl="0" fontAlgn="t">
                        <a:spcBef>
                          <a:spcPts val="0"/>
                        </a:spcBef>
                        <a:spcAft>
                          <a:spcPts val="0"/>
                        </a:spcAft>
                      </a:pPr>
                      <a:r>
                        <a:rPr lang="en-US" sz="1800" b="0" i="0" u="none" strike="noStrike" dirty="0">
                          <a:solidFill>
                            <a:schemeClr val="tx1"/>
                          </a:solidFill>
                          <a:effectLst/>
                          <a:latin typeface="Lato" panose="020B0604020202020204" charset="0"/>
                        </a:rPr>
                        <a:t>One variable is better at explaining</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chemeClr val="tx1"/>
                          </a:solidFill>
                          <a:effectLst/>
                          <a:latin typeface="Lato" panose="020B0604020202020204" charset="0"/>
                        </a:rPr>
                        <a:t>0.121</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1562939"/>
                  </a:ext>
                </a:extLst>
              </a:tr>
              <a:tr h="472411">
                <a:tc>
                  <a:txBody>
                    <a:bodyPr/>
                    <a:lstStyle/>
                    <a:p>
                      <a:pPr rtl="0" fontAlgn="t">
                        <a:spcBef>
                          <a:spcPts val="0"/>
                        </a:spcBef>
                        <a:spcAft>
                          <a:spcPts val="0"/>
                        </a:spcAft>
                      </a:pPr>
                      <a:r>
                        <a:rPr lang="en-US" sz="1800" b="0" i="0" u="none" strike="noStrike" dirty="0">
                          <a:solidFill>
                            <a:schemeClr val="tx1"/>
                          </a:solidFill>
                          <a:effectLst/>
                          <a:latin typeface="Lato" panose="020B0604020202020204" charset="0"/>
                        </a:rPr>
                        <a:t>The variables overlap in what they can explain</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chemeClr val="tx1"/>
                          </a:solidFill>
                          <a:effectLst/>
                          <a:latin typeface="Lato" panose="020B0604020202020204" charset="0"/>
                        </a:rPr>
                        <a:t>0.101</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5781753"/>
                  </a:ext>
                </a:extLst>
              </a:tr>
              <a:tr h="472411">
                <a:tc>
                  <a:txBody>
                    <a:bodyPr/>
                    <a:lstStyle/>
                    <a:p>
                      <a:pPr rtl="0" fontAlgn="t">
                        <a:spcBef>
                          <a:spcPts val="0"/>
                        </a:spcBef>
                        <a:spcAft>
                          <a:spcPts val="0"/>
                        </a:spcAft>
                      </a:pPr>
                      <a:r>
                        <a:rPr lang="en-US" sz="1800" b="0" i="0" u="none" strike="noStrike" dirty="0">
                          <a:solidFill>
                            <a:schemeClr val="tx1"/>
                          </a:solidFill>
                          <a:effectLst/>
                          <a:latin typeface="Lato" panose="020B0604020202020204" charset="0"/>
                        </a:rPr>
                        <a:t>The difference is due to sampling variation</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chemeClr val="tx1"/>
                          </a:solidFill>
                          <a:effectLst/>
                          <a:latin typeface="Lato" panose="020B0604020202020204" charset="0"/>
                        </a:rPr>
                        <a:t>0.094</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7339547"/>
                  </a:ext>
                </a:extLst>
              </a:tr>
              <a:tr h="472411">
                <a:tc>
                  <a:txBody>
                    <a:bodyPr/>
                    <a:lstStyle/>
                    <a:p>
                      <a:pPr rtl="0" fontAlgn="t">
                        <a:spcBef>
                          <a:spcPts val="0"/>
                        </a:spcBef>
                        <a:spcAft>
                          <a:spcPts val="0"/>
                        </a:spcAft>
                      </a:pPr>
                      <a:r>
                        <a:rPr lang="en-US" sz="1800" b="0" i="0" u="none" strike="noStrike" dirty="0">
                          <a:solidFill>
                            <a:schemeClr val="tx1"/>
                          </a:solidFill>
                          <a:effectLst/>
                          <a:latin typeface="Lato" panose="020B0604020202020204" charset="0"/>
                        </a:rPr>
                        <a:t>The coefficients change</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chemeClr val="tx1"/>
                          </a:solidFill>
                          <a:effectLst/>
                          <a:latin typeface="Lato" panose="020B0604020202020204" charset="0"/>
                        </a:rPr>
                        <a:t>0.047</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2353547"/>
                  </a:ext>
                </a:extLst>
              </a:tr>
              <a:tr h="472411">
                <a:tc>
                  <a:txBody>
                    <a:bodyPr/>
                    <a:lstStyle/>
                    <a:p>
                      <a:pPr rtl="0" fontAlgn="t">
                        <a:spcBef>
                          <a:spcPts val="0"/>
                        </a:spcBef>
                        <a:spcAft>
                          <a:spcPts val="0"/>
                        </a:spcAft>
                      </a:pPr>
                      <a:r>
                        <a:rPr lang="en-US" sz="1800" b="0" i="0" u="none" strike="noStrike" dirty="0">
                          <a:solidFill>
                            <a:schemeClr val="tx1"/>
                          </a:solidFill>
                          <a:effectLst/>
                          <a:latin typeface="Lato" panose="020B0604020202020204" charset="0"/>
                        </a:rPr>
                        <a:t>The first variable gets to explain any overlap</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chemeClr val="tx1"/>
                          </a:solidFill>
                          <a:effectLst/>
                          <a:latin typeface="Lato" panose="020B0604020202020204" charset="0"/>
                        </a:rPr>
                        <a:t>0.045</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0502558"/>
                  </a:ext>
                </a:extLst>
              </a:tr>
              <a:tr h="472411">
                <a:tc>
                  <a:txBody>
                    <a:bodyPr/>
                    <a:lstStyle/>
                    <a:p>
                      <a:pPr rtl="0" fontAlgn="t">
                        <a:spcBef>
                          <a:spcPts val="0"/>
                        </a:spcBef>
                        <a:spcAft>
                          <a:spcPts val="0"/>
                        </a:spcAft>
                      </a:pPr>
                      <a:r>
                        <a:rPr lang="en-US" sz="1800" b="0" i="0" u="none" strike="noStrike" dirty="0">
                          <a:solidFill>
                            <a:schemeClr val="tx1"/>
                          </a:solidFill>
                          <a:effectLst/>
                          <a:latin typeface="Lato" panose="020B0604020202020204" charset="0"/>
                        </a:rPr>
                        <a:t>The outcome and explanatory variables reversed</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chemeClr val="tx1"/>
                          </a:solidFill>
                          <a:effectLst/>
                          <a:latin typeface="Lato" panose="020B0604020202020204" charset="0"/>
                        </a:rPr>
                        <a:t>0.038</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8533984"/>
                  </a:ext>
                </a:extLst>
              </a:tr>
              <a:tr h="472411">
                <a:tc>
                  <a:txBody>
                    <a:bodyPr/>
                    <a:lstStyle/>
                    <a:p>
                      <a:pPr rtl="0" fontAlgn="t">
                        <a:spcBef>
                          <a:spcPts val="0"/>
                        </a:spcBef>
                        <a:spcAft>
                          <a:spcPts val="0"/>
                        </a:spcAft>
                      </a:pPr>
                      <a:r>
                        <a:rPr lang="en-US" sz="1800" b="0" i="0" u="none" strike="noStrike" dirty="0">
                          <a:solidFill>
                            <a:schemeClr val="tx1"/>
                          </a:solidFill>
                          <a:effectLst/>
                          <a:latin typeface="Lato" panose="020B0604020202020204" charset="0"/>
                        </a:rPr>
                        <a:t>One of the variables is quantitative vs. qualitative</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chemeClr val="tx1"/>
                          </a:solidFill>
                          <a:effectLst/>
                          <a:latin typeface="Lato" panose="020B0604020202020204" charset="0"/>
                        </a:rPr>
                        <a:t>0.022</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2535799"/>
                  </a:ext>
                </a:extLst>
              </a:tr>
              <a:tr h="472411">
                <a:tc>
                  <a:txBody>
                    <a:bodyPr/>
                    <a:lstStyle/>
                    <a:p>
                      <a:pPr rtl="0" fontAlgn="t">
                        <a:spcBef>
                          <a:spcPts val="0"/>
                        </a:spcBef>
                        <a:spcAft>
                          <a:spcPts val="0"/>
                        </a:spcAft>
                      </a:pPr>
                      <a:r>
                        <a:rPr lang="en-US" sz="1800" b="0" i="1" u="none" strike="noStrike" dirty="0">
                          <a:solidFill>
                            <a:schemeClr val="tx1"/>
                          </a:solidFill>
                          <a:effectLst/>
                          <a:latin typeface="Lato" panose="020B0604020202020204" charset="0"/>
                        </a:rPr>
                        <a:t>(Students that had none of these)</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1" u="none" strike="noStrike" dirty="0">
                          <a:solidFill>
                            <a:schemeClr val="tx1"/>
                          </a:solidFill>
                          <a:effectLst/>
                          <a:latin typeface="Lato" panose="020B0604020202020204" charset="0"/>
                        </a:rPr>
                        <a:t>0.296</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7549287"/>
                  </a:ext>
                </a:extLst>
              </a:tr>
              <a:tr h="472411">
                <a:tc>
                  <a:txBody>
                    <a:bodyPr/>
                    <a:lstStyle/>
                    <a:p>
                      <a:pPr rtl="0" fontAlgn="t">
                        <a:spcBef>
                          <a:spcPts val="0"/>
                        </a:spcBef>
                        <a:spcAft>
                          <a:spcPts val="0"/>
                        </a:spcAft>
                      </a:pPr>
                      <a:r>
                        <a:rPr lang="en-US" sz="1800" b="0" i="1" u="none" strike="noStrike" dirty="0">
                          <a:solidFill>
                            <a:schemeClr val="tx1"/>
                          </a:solidFill>
                          <a:effectLst/>
                          <a:latin typeface="Lato" panose="020B0604020202020204" charset="0"/>
                        </a:rPr>
                        <a:t>(Misunderstood)</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1" u="none" strike="noStrike" dirty="0">
                          <a:solidFill>
                            <a:schemeClr val="tx1"/>
                          </a:solidFill>
                          <a:effectLst/>
                          <a:latin typeface="Lato" panose="020B0604020202020204" charset="0"/>
                        </a:rPr>
                        <a:t>0.047</a:t>
                      </a:r>
                      <a:endParaRPr lang="en-US" sz="2400" dirty="0">
                        <a:solidFill>
                          <a:schemeClr val="tx1"/>
                        </a:solidFill>
                        <a:effectLst/>
                        <a:latin typeface="Lato" panose="020B060402020202020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4004326"/>
                  </a:ext>
                </a:extLst>
              </a:tr>
            </a:tbl>
          </a:graphicData>
        </a:graphic>
      </p:graphicFrame>
      <p:sp>
        <p:nvSpPr>
          <p:cNvPr id="4" name="Rectangle 1">
            <a:extLst>
              <a:ext uri="{FF2B5EF4-FFF2-40B4-BE49-F238E27FC236}">
                <a16:creationId xmlns:a16="http://schemas.microsoft.com/office/drawing/2014/main" id="{59C8F4C6-C5E7-4C4A-898B-B90F47D66D6B}"/>
              </a:ext>
            </a:extLst>
          </p:cNvPr>
          <p:cNvSpPr>
            <a:spLocks noChangeArrowheads="1"/>
          </p:cNvSpPr>
          <p:nvPr/>
        </p:nvSpPr>
        <p:spPr bwMode="auto">
          <a:xfrm>
            <a:off x="1827302" y="1197273"/>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buClrTx/>
            </a:pPr>
            <a:br>
              <a:rPr lang="en-US" altLang="en-US" sz="1800">
                <a:solidFill>
                  <a:schemeClr val="tx1"/>
                </a:solidFill>
                <a:latin typeface="Arial" panose="020B0604020202020204" pitchFamily="34" charset="0"/>
              </a:rPr>
            </a:br>
            <a:endParaRPr lang="en-US" altLang="en-US" sz="1800">
              <a:solidFill>
                <a:schemeClr val="tx1"/>
              </a:solidFill>
              <a:latin typeface="Arial" panose="020B0604020202020204" pitchFamily="34" charset="0"/>
            </a:endParaRPr>
          </a:p>
          <a:p>
            <a:pPr eaLnBrk="0" fontAlgn="base" hangingPunct="0">
              <a:spcBef>
                <a:spcPct val="0"/>
              </a:spcBef>
              <a:spcAft>
                <a:spcPct val="0"/>
              </a:spcAft>
              <a:buClrTx/>
            </a:pPr>
            <a:endParaRPr lang="en-US" altLang="en-US" sz="1800">
              <a:solidFill>
                <a:schemeClr val="tx1"/>
              </a:solidFill>
              <a:latin typeface="Arial" panose="020B0604020202020204" pitchFamily="34" charset="0"/>
            </a:endParaRPr>
          </a:p>
        </p:txBody>
      </p:sp>
    </p:spTree>
    <p:extLst>
      <p:ext uri="{BB962C8B-B14F-4D97-AF65-F5344CB8AC3E}">
        <p14:creationId xmlns:p14="http://schemas.microsoft.com/office/powerpoint/2010/main" val="3775823307"/>
      </p:ext>
    </p:extLst>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F14AE2-6C04-489D-9AC6-EB41BD1A42A5}"/>
              </a:ext>
            </a:extLst>
          </p:cNvPr>
          <p:cNvSpPr>
            <a:spLocks noGrp="1"/>
          </p:cNvSpPr>
          <p:nvPr>
            <p:ph type="title"/>
          </p:nvPr>
        </p:nvSpPr>
        <p:spPr/>
        <p:txBody>
          <a:bodyPr/>
          <a:lstStyle/>
          <a:p>
            <a:r>
              <a:rPr lang="en-US" dirty="0"/>
              <a:t>Very promising!</a:t>
            </a:r>
          </a:p>
        </p:txBody>
      </p:sp>
    </p:spTree>
    <p:extLst>
      <p:ext uri="{BB962C8B-B14F-4D97-AF65-F5344CB8AC3E}">
        <p14:creationId xmlns:p14="http://schemas.microsoft.com/office/powerpoint/2010/main" val="88568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89F51-5F5B-4F80-9E17-EF03E0A33495}"/>
              </a:ext>
            </a:extLst>
          </p:cNvPr>
          <p:cNvSpPr>
            <a:spLocks noGrp="1"/>
          </p:cNvSpPr>
          <p:nvPr>
            <p:ph type="title"/>
          </p:nvPr>
        </p:nvSpPr>
        <p:spPr/>
        <p:txBody>
          <a:bodyPr/>
          <a:lstStyle/>
          <a:p>
            <a:r>
              <a:rPr lang="en-US" dirty="0"/>
              <a:t>Moving Forward</a:t>
            </a:r>
          </a:p>
        </p:txBody>
      </p:sp>
    </p:spTree>
    <p:extLst>
      <p:ext uri="{BB962C8B-B14F-4D97-AF65-F5344CB8AC3E}">
        <p14:creationId xmlns:p14="http://schemas.microsoft.com/office/powerpoint/2010/main" val="1591364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8"/>
        <p:cNvGrpSpPr/>
        <p:nvPr/>
      </p:nvGrpSpPr>
      <p:grpSpPr>
        <a:xfrm>
          <a:off x="0" y="0"/>
          <a:ext cx="0" cy="0"/>
          <a:chOff x="0" y="0"/>
          <a:chExt cx="0" cy="0"/>
        </a:xfrm>
      </p:grpSpPr>
      <p:sp>
        <p:nvSpPr>
          <p:cNvPr id="849" name="Google Shape;849;p103"/>
          <p:cNvSpPr txBox="1">
            <a:spLocks noGrp="1"/>
          </p:cNvSpPr>
          <p:nvPr>
            <p:ph type="title"/>
          </p:nvPr>
        </p:nvSpPr>
        <p:spPr/>
        <p:txBody>
          <a:bodyPr/>
          <a:lstStyle/>
          <a:p>
            <a:pPr lvl="0"/>
            <a:r>
              <a:rPr lang="en-US" dirty="0"/>
              <a:t>What keeps us up at night?</a:t>
            </a:r>
          </a:p>
        </p:txBody>
      </p:sp>
      <p:sp>
        <p:nvSpPr>
          <p:cNvPr id="4" name="Text Placeholder 3">
            <a:extLst>
              <a:ext uri="{FF2B5EF4-FFF2-40B4-BE49-F238E27FC236}">
                <a16:creationId xmlns:a16="http://schemas.microsoft.com/office/drawing/2014/main" id="{718D9AB8-CE9C-42A9-A7FA-251558F6B1BA}"/>
              </a:ext>
            </a:extLst>
          </p:cNvPr>
          <p:cNvSpPr>
            <a:spLocks noGrp="1"/>
          </p:cNvSpPr>
          <p:nvPr>
            <p:ph type="body" idx="1"/>
          </p:nvPr>
        </p:nvSpPr>
        <p:spPr/>
        <p:txBody>
          <a:bodyPr/>
          <a:lstStyle/>
          <a:p>
            <a:r>
              <a:rPr lang="en" dirty="0">
                <a:solidFill>
                  <a:srgbClr val="000000"/>
                </a:solidFill>
                <a:latin typeface="Raleway Medium"/>
                <a:ea typeface="Raleway Medium"/>
                <a:cs typeface="Raleway Medium"/>
                <a:sym typeface="Raleway Medium"/>
              </a:rPr>
              <a:t>32% of CA’s 11</a:t>
            </a:r>
            <a:r>
              <a:rPr lang="en" baseline="30000" dirty="0">
                <a:solidFill>
                  <a:srgbClr val="000000"/>
                </a:solidFill>
                <a:latin typeface="Raleway Medium"/>
                <a:ea typeface="Raleway Medium"/>
                <a:cs typeface="Raleway Medium"/>
                <a:sym typeface="Raleway Medium"/>
              </a:rPr>
              <a:t>th</a:t>
            </a:r>
            <a:r>
              <a:rPr lang="en" dirty="0">
                <a:solidFill>
                  <a:srgbClr val="000000"/>
                </a:solidFill>
                <a:latin typeface="Raleway Medium"/>
                <a:ea typeface="Raleway Medium"/>
                <a:cs typeface="Raleway Medium"/>
                <a:sym typeface="Raleway Medium"/>
              </a:rPr>
              <a:t> graders were conditionally ready or ready for college level math.</a:t>
            </a:r>
            <a:endParaRPr lang="en-US" dirty="0"/>
          </a:p>
        </p:txBody>
      </p:sp>
      <p:sp>
        <p:nvSpPr>
          <p:cNvPr id="852" name="Google Shape;852;p103"/>
          <p:cNvSpPr txBox="1"/>
          <p:nvPr/>
        </p:nvSpPr>
        <p:spPr>
          <a:xfrm>
            <a:off x="3322800" y="6396600"/>
            <a:ext cx="7345200" cy="461400"/>
          </a:xfrm>
          <a:prstGeom prst="rect">
            <a:avLst/>
          </a:prstGeom>
          <a:noFill/>
          <a:ln>
            <a:noFill/>
          </a:ln>
        </p:spPr>
        <p:txBody>
          <a:bodyPr spcFirstLastPara="1" wrap="square" lIns="91425" tIns="91425" rIns="91425" bIns="91425" anchor="b" anchorCtr="0">
            <a:noAutofit/>
          </a:bodyPr>
          <a:lstStyle/>
          <a:p>
            <a:pPr algn="r"/>
            <a:r>
              <a:rPr lang="en" sz="1200">
                <a:latin typeface="Lato"/>
                <a:ea typeface="Lato"/>
                <a:cs typeface="Lato"/>
                <a:sym typeface="Lato"/>
              </a:rPr>
              <a:t>2017 test-takers, data from Public Policy Institute of California, </a:t>
            </a:r>
            <a:r>
              <a:rPr lang="en" sz="1200" u="sng">
                <a:solidFill>
                  <a:schemeClr val="hlink"/>
                </a:solidFill>
                <a:latin typeface="Lato"/>
                <a:ea typeface="Lato"/>
                <a:cs typeface="Lato"/>
                <a:sym typeface="Lato"/>
                <a:hlinkClick r:id="rId3"/>
              </a:rPr>
              <a:t>https://www.ppic.org</a:t>
            </a:r>
            <a:endParaRPr sz="1200">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89F51-5F5B-4F80-9E17-EF03E0A33495}"/>
              </a:ext>
            </a:extLst>
          </p:cNvPr>
          <p:cNvSpPr>
            <a:spLocks noGrp="1"/>
          </p:cNvSpPr>
          <p:nvPr>
            <p:ph type="title"/>
          </p:nvPr>
        </p:nvSpPr>
        <p:spPr/>
        <p:txBody>
          <a:bodyPr/>
          <a:lstStyle/>
          <a:p>
            <a:r>
              <a:rPr lang="en-US" dirty="0"/>
              <a:t>Acknowledgements</a:t>
            </a:r>
          </a:p>
        </p:txBody>
      </p:sp>
    </p:spTree>
    <p:extLst>
      <p:ext uri="{BB962C8B-B14F-4D97-AF65-F5344CB8AC3E}">
        <p14:creationId xmlns:p14="http://schemas.microsoft.com/office/powerpoint/2010/main" val="590258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98EC9D-78A3-485E-A4B8-823DF5A92253}"/>
              </a:ext>
            </a:extLst>
          </p:cNvPr>
          <p:cNvSpPr>
            <a:spLocks noGrp="1"/>
          </p:cNvSpPr>
          <p:nvPr>
            <p:ph type="title"/>
          </p:nvPr>
        </p:nvSpPr>
        <p:spPr/>
        <p:txBody>
          <a:bodyPr/>
          <a:lstStyle/>
          <a:p>
            <a:r>
              <a:rPr lang="en-US" dirty="0"/>
              <a:t>Funding Sources</a:t>
            </a:r>
          </a:p>
        </p:txBody>
      </p:sp>
      <p:pic>
        <p:nvPicPr>
          <p:cNvPr id="5" name="Picture 4" descr="A close up of a sign&#10;&#10;Description automatically generated">
            <a:extLst>
              <a:ext uri="{FF2B5EF4-FFF2-40B4-BE49-F238E27FC236}">
                <a16:creationId xmlns:a16="http://schemas.microsoft.com/office/drawing/2014/main" id="{4048CCA5-7C4A-4FF7-8E7A-A437EB81958F}"/>
              </a:ext>
            </a:extLst>
          </p:cNvPr>
          <p:cNvPicPr>
            <a:picLocks noChangeAspect="1"/>
          </p:cNvPicPr>
          <p:nvPr/>
        </p:nvPicPr>
        <p:blipFill>
          <a:blip r:embed="rId2"/>
          <a:stretch>
            <a:fillRect/>
          </a:stretch>
        </p:blipFill>
        <p:spPr>
          <a:xfrm>
            <a:off x="2152650" y="2798202"/>
            <a:ext cx="1714500" cy="1938327"/>
          </a:xfrm>
          <a:prstGeom prst="rect">
            <a:avLst/>
          </a:prstGeom>
        </p:spPr>
      </p:pic>
      <p:sp>
        <p:nvSpPr>
          <p:cNvPr id="6" name="TextBox 5">
            <a:extLst>
              <a:ext uri="{FF2B5EF4-FFF2-40B4-BE49-F238E27FC236}">
                <a16:creationId xmlns:a16="http://schemas.microsoft.com/office/drawing/2014/main" id="{0D89AC74-5249-4A65-8C87-539BEC0B042E}"/>
              </a:ext>
            </a:extLst>
          </p:cNvPr>
          <p:cNvSpPr txBox="1"/>
          <p:nvPr/>
        </p:nvSpPr>
        <p:spPr>
          <a:xfrm>
            <a:off x="3924301" y="3198898"/>
            <a:ext cx="2430763" cy="954107"/>
          </a:xfrm>
          <a:prstGeom prst="rect">
            <a:avLst/>
          </a:prstGeom>
          <a:noFill/>
        </p:spPr>
        <p:txBody>
          <a:bodyPr wrap="square" rtlCol="0">
            <a:spAutoFit/>
          </a:bodyPr>
          <a:lstStyle/>
          <a:p>
            <a:r>
              <a:rPr lang="en-US" sz="2800" b="1" dirty="0"/>
              <a:t>California Learning Lab</a:t>
            </a:r>
          </a:p>
        </p:txBody>
      </p:sp>
      <p:pic>
        <p:nvPicPr>
          <p:cNvPr id="7" name="Picture 6">
            <a:extLst>
              <a:ext uri="{FF2B5EF4-FFF2-40B4-BE49-F238E27FC236}">
                <a16:creationId xmlns:a16="http://schemas.microsoft.com/office/drawing/2014/main" id="{1FAB9049-045E-4AF7-93C0-342CD742638D}"/>
              </a:ext>
            </a:extLst>
          </p:cNvPr>
          <p:cNvPicPr>
            <a:picLocks noChangeAspect="1"/>
          </p:cNvPicPr>
          <p:nvPr/>
        </p:nvPicPr>
        <p:blipFill>
          <a:blip r:embed="rId3"/>
          <a:stretch>
            <a:fillRect/>
          </a:stretch>
        </p:blipFill>
        <p:spPr>
          <a:xfrm>
            <a:off x="6987541" y="2889614"/>
            <a:ext cx="3314069" cy="1755500"/>
          </a:xfrm>
          <a:prstGeom prst="rect">
            <a:avLst/>
          </a:prstGeom>
        </p:spPr>
      </p:pic>
    </p:spTree>
    <p:extLst>
      <p:ext uri="{BB962C8B-B14F-4D97-AF65-F5344CB8AC3E}">
        <p14:creationId xmlns:p14="http://schemas.microsoft.com/office/powerpoint/2010/main" val="135508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2"/>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buClr>
                <a:schemeClr val="dk1"/>
              </a:buClr>
              <a:buSzPts val="4400"/>
            </a:pPr>
            <a:r>
              <a:rPr lang="en" sz="3600" dirty="0"/>
              <a:t>Learning Opportunities: Summary</a:t>
            </a:r>
            <a:endParaRPr sz="3600" dirty="0"/>
          </a:p>
        </p:txBody>
      </p:sp>
      <p:graphicFrame>
        <p:nvGraphicFramePr>
          <p:cNvPr id="437" name="Google Shape;437;p62"/>
          <p:cNvGraphicFramePr/>
          <p:nvPr>
            <p:extLst>
              <p:ext uri="{D42A27DB-BD31-4B8C-83A1-F6EECF244321}">
                <p14:modId xmlns:p14="http://schemas.microsoft.com/office/powerpoint/2010/main" val="57823304"/>
              </p:ext>
            </p:extLst>
          </p:nvPr>
        </p:nvGraphicFramePr>
        <p:xfrm>
          <a:off x="3912887" y="2889667"/>
          <a:ext cx="4191000" cy="3200400"/>
        </p:xfrm>
        <a:graphic>
          <a:graphicData uri="http://schemas.openxmlformats.org/drawingml/2006/table">
            <a:tbl>
              <a:tblPr firstRow="1" bandRow="1">
                <a:noFill/>
                <a:tableStyleId>{16046BFC-9FA9-4CCA-95D0-C80FFA7DF8B8}</a:tableStyleId>
              </a:tblPr>
              <a:tblGrid>
                <a:gridCol w="2095500">
                  <a:extLst>
                    <a:ext uri="{9D8B030D-6E8A-4147-A177-3AD203B41FA5}">
                      <a16:colId xmlns:a16="http://schemas.microsoft.com/office/drawing/2014/main" val="20000"/>
                    </a:ext>
                  </a:extLst>
                </a:gridCol>
                <a:gridCol w="2095500">
                  <a:extLst>
                    <a:ext uri="{9D8B030D-6E8A-4147-A177-3AD203B41FA5}">
                      <a16:colId xmlns:a16="http://schemas.microsoft.com/office/drawing/2014/main" val="20001"/>
                    </a:ext>
                  </a:extLst>
                </a:gridCol>
              </a:tblGrid>
              <a:tr h="1600200">
                <a:tc>
                  <a:txBody>
                    <a:bodyPr/>
                    <a:lstStyle/>
                    <a:p>
                      <a:pPr marL="0" marR="0" lvl="0" indent="0" algn="ctr" rtl="0">
                        <a:spcBef>
                          <a:spcPts val="0"/>
                        </a:spcBef>
                        <a:spcAft>
                          <a:spcPts val="0"/>
                        </a:spcAft>
                        <a:buNone/>
                      </a:pPr>
                      <a:r>
                        <a:rPr lang="en" sz="2400" u="none" strike="noStrike" cap="none" dirty="0">
                          <a:solidFill>
                            <a:srgbClr val="434343"/>
                          </a:solidFill>
                          <a:latin typeface="+mn-lt"/>
                          <a:ea typeface="Lato"/>
                          <a:cs typeface="Khmer UI" panose="020B0604020202020204" pitchFamily="34" charset="0"/>
                          <a:sym typeface="Lato"/>
                        </a:rPr>
                        <a:t>Step-By-Step Procedures</a:t>
                      </a:r>
                      <a:endParaRPr sz="2400" dirty="0">
                        <a:solidFill>
                          <a:srgbClr val="434343"/>
                        </a:solidFill>
                        <a:latin typeface="+mn-lt"/>
                        <a:ea typeface="Lato"/>
                        <a:cs typeface="Khmer UI" panose="020B0604020202020204" pitchFamily="34" charset="0"/>
                        <a:sym typeface="Lato"/>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2400" u="none" strike="noStrike" cap="none" dirty="0">
                          <a:solidFill>
                            <a:srgbClr val="434343"/>
                          </a:solidFill>
                          <a:latin typeface="+mn-lt"/>
                          <a:ea typeface="Lato"/>
                          <a:cs typeface="Khmer UI" panose="020B0604020202020204" pitchFamily="34" charset="0"/>
                          <a:sym typeface="Lato"/>
                        </a:rPr>
                        <a:t>Well-Formed Lecture</a:t>
                      </a:r>
                      <a:endParaRPr sz="2400" dirty="0">
                        <a:solidFill>
                          <a:srgbClr val="434343"/>
                        </a:solidFill>
                        <a:latin typeface="+mn-lt"/>
                        <a:ea typeface="Lato"/>
                        <a:cs typeface="Khmer UI" panose="020B0604020202020204" pitchFamily="34" charset="0"/>
                        <a:sym typeface="Lato"/>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600200">
                <a:tc>
                  <a:txBody>
                    <a:bodyPr/>
                    <a:lstStyle/>
                    <a:p>
                      <a:pPr marL="0" marR="0" lvl="0" indent="0" algn="ctr" rtl="0">
                        <a:spcBef>
                          <a:spcPts val="0"/>
                        </a:spcBef>
                        <a:spcAft>
                          <a:spcPts val="0"/>
                        </a:spcAft>
                        <a:buNone/>
                      </a:pPr>
                      <a:r>
                        <a:rPr lang="en" sz="2400" b="1" u="none" strike="noStrike" cap="none">
                          <a:solidFill>
                            <a:srgbClr val="434343"/>
                          </a:solidFill>
                          <a:latin typeface="+mn-lt"/>
                          <a:ea typeface="Lato"/>
                          <a:cs typeface="Khmer UI" panose="020B0604020202020204" pitchFamily="34" charset="0"/>
                          <a:sym typeface="Lato"/>
                        </a:rPr>
                        <a:t>Discovery Learning</a:t>
                      </a:r>
                      <a:endParaRPr sz="2400" b="1">
                        <a:solidFill>
                          <a:srgbClr val="434343"/>
                        </a:solidFill>
                        <a:latin typeface="+mn-lt"/>
                        <a:ea typeface="Lato"/>
                        <a:cs typeface="Khmer UI" panose="020B0604020202020204" pitchFamily="34" charset="0"/>
                        <a:sym typeface="Lato"/>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400" b="1" u="none" strike="noStrike" cap="none" dirty="0">
                          <a:solidFill>
                            <a:schemeClr val="accent3"/>
                          </a:solidFill>
                          <a:latin typeface="+mn-lt"/>
                          <a:ea typeface="Lato"/>
                          <a:cs typeface="Khmer UI" panose="020B0604020202020204" pitchFamily="34" charset="0"/>
                          <a:sym typeface="Lato"/>
                        </a:rPr>
                        <a:t>Practicing Connections</a:t>
                      </a:r>
                      <a:endParaRPr sz="3000" b="1" u="none" strike="noStrike" cap="none" dirty="0">
                        <a:solidFill>
                          <a:schemeClr val="accent3"/>
                        </a:solidFill>
                        <a:latin typeface="+mn-lt"/>
                        <a:ea typeface="Lato"/>
                        <a:cs typeface="Khmer UI" panose="020B0604020202020204" pitchFamily="34" charset="0"/>
                        <a:sym typeface="Lato"/>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438" name="Google Shape;438;p62"/>
          <p:cNvSpPr/>
          <p:nvPr/>
        </p:nvSpPr>
        <p:spPr>
          <a:xfrm>
            <a:off x="4332811" y="1922475"/>
            <a:ext cx="3198900" cy="523200"/>
          </a:xfrm>
          <a:prstGeom prst="rect">
            <a:avLst/>
          </a:prstGeom>
          <a:noFill/>
          <a:ln>
            <a:noFill/>
          </a:ln>
        </p:spPr>
        <p:txBody>
          <a:bodyPr spcFirstLastPara="1" wrap="square" lIns="91425" tIns="45700" rIns="91425" bIns="45700" anchor="t" anchorCtr="0">
            <a:noAutofit/>
          </a:bodyPr>
          <a:lstStyle/>
          <a:p>
            <a:pPr algn="ctr"/>
            <a:r>
              <a:rPr lang="en" sz="2400" b="1" u="sng" dirty="0">
                <a:solidFill>
                  <a:schemeClr val="accent3"/>
                </a:solidFill>
                <a:latin typeface="+mn-lt"/>
                <a:ea typeface="Lato"/>
                <a:cs typeface="Lato"/>
                <a:sym typeface="Lato"/>
              </a:rPr>
              <a:t>Explicit Connections</a:t>
            </a:r>
            <a:endParaRPr sz="2400" b="1" dirty="0">
              <a:solidFill>
                <a:schemeClr val="accent3"/>
              </a:solidFill>
              <a:latin typeface="+mn-lt"/>
              <a:ea typeface="Lato"/>
              <a:cs typeface="Lato"/>
              <a:sym typeface="Lato"/>
            </a:endParaRPr>
          </a:p>
        </p:txBody>
      </p:sp>
      <p:sp>
        <p:nvSpPr>
          <p:cNvPr id="439" name="Google Shape;439;p62"/>
          <p:cNvSpPr/>
          <p:nvPr/>
        </p:nvSpPr>
        <p:spPr>
          <a:xfrm>
            <a:off x="1889760" y="4073068"/>
            <a:ext cx="1740300" cy="954000"/>
          </a:xfrm>
          <a:prstGeom prst="rect">
            <a:avLst/>
          </a:prstGeom>
          <a:noFill/>
          <a:ln>
            <a:noFill/>
          </a:ln>
        </p:spPr>
        <p:txBody>
          <a:bodyPr spcFirstLastPara="1" wrap="square" lIns="91425" tIns="45700" rIns="91425" bIns="45700" anchor="t" anchorCtr="0">
            <a:noAutofit/>
          </a:bodyPr>
          <a:lstStyle/>
          <a:p>
            <a:r>
              <a:rPr lang="en" sz="2400" b="1" u="sng">
                <a:solidFill>
                  <a:schemeClr val="accent3"/>
                </a:solidFill>
                <a:latin typeface="+mn-lt"/>
                <a:ea typeface="Lato"/>
                <a:cs typeface="Lato"/>
                <a:sym typeface="Lato"/>
              </a:rPr>
              <a:t>Productive</a:t>
            </a:r>
            <a:endParaRPr sz="2400" b="1">
              <a:solidFill>
                <a:schemeClr val="accent3"/>
              </a:solidFill>
              <a:latin typeface="+mn-lt"/>
              <a:ea typeface="Lato"/>
              <a:cs typeface="Lato"/>
              <a:sym typeface="Lato"/>
            </a:endParaRPr>
          </a:p>
          <a:p>
            <a:r>
              <a:rPr lang="en" sz="2400" b="1" u="sng">
                <a:solidFill>
                  <a:schemeClr val="accent3"/>
                </a:solidFill>
                <a:latin typeface="+mn-lt"/>
                <a:ea typeface="Lato"/>
                <a:cs typeface="Lato"/>
                <a:sym typeface="Lato"/>
              </a:rPr>
              <a:t>Struggle</a:t>
            </a:r>
            <a:endParaRPr sz="2400" b="1">
              <a:solidFill>
                <a:schemeClr val="accent3"/>
              </a:solidFill>
              <a:latin typeface="+mn-lt"/>
              <a:ea typeface="Lato"/>
              <a:cs typeface="Lato"/>
              <a:sym typeface="Lato"/>
            </a:endParaRPr>
          </a:p>
        </p:txBody>
      </p:sp>
      <p:sp>
        <p:nvSpPr>
          <p:cNvPr id="440" name="Google Shape;440;p62"/>
          <p:cNvSpPr/>
          <p:nvPr/>
        </p:nvSpPr>
        <p:spPr>
          <a:xfrm>
            <a:off x="4814012" y="2396675"/>
            <a:ext cx="3505200" cy="584700"/>
          </a:xfrm>
          <a:prstGeom prst="rect">
            <a:avLst/>
          </a:prstGeom>
          <a:noFill/>
          <a:ln>
            <a:noFill/>
          </a:ln>
        </p:spPr>
        <p:txBody>
          <a:bodyPr spcFirstLastPara="1" wrap="square" lIns="91425" tIns="45700" rIns="91425" bIns="45700" anchor="t" anchorCtr="0">
            <a:noAutofit/>
          </a:bodyPr>
          <a:lstStyle/>
          <a:p>
            <a:r>
              <a:rPr lang="en" sz="3000" b="1" dirty="0">
                <a:solidFill>
                  <a:srgbClr val="434343"/>
                </a:solidFill>
                <a:latin typeface="+mn-lt"/>
                <a:ea typeface="Lato"/>
                <a:cs typeface="Lato"/>
                <a:sym typeface="Lato"/>
              </a:rPr>
              <a:t>−                        +</a:t>
            </a:r>
            <a:endParaRPr sz="3000" b="1" dirty="0">
              <a:solidFill>
                <a:srgbClr val="434343"/>
              </a:solidFill>
              <a:latin typeface="+mn-lt"/>
              <a:ea typeface="Lato"/>
              <a:cs typeface="Lato"/>
              <a:sym typeface="Lato"/>
            </a:endParaRPr>
          </a:p>
        </p:txBody>
      </p:sp>
      <p:sp>
        <p:nvSpPr>
          <p:cNvPr id="441" name="Google Shape;441;p62"/>
          <p:cNvSpPr/>
          <p:nvPr/>
        </p:nvSpPr>
        <p:spPr>
          <a:xfrm>
            <a:off x="3379487" y="3518975"/>
            <a:ext cx="477900" cy="2062200"/>
          </a:xfrm>
          <a:prstGeom prst="rect">
            <a:avLst/>
          </a:prstGeom>
          <a:noFill/>
          <a:ln>
            <a:noFill/>
          </a:ln>
        </p:spPr>
        <p:txBody>
          <a:bodyPr spcFirstLastPara="1" wrap="square" lIns="91425" tIns="45700" rIns="91425" bIns="45700" anchor="t" anchorCtr="0">
            <a:noAutofit/>
          </a:bodyPr>
          <a:lstStyle/>
          <a:p>
            <a:r>
              <a:rPr lang="en" sz="3000" b="1" dirty="0">
                <a:solidFill>
                  <a:srgbClr val="434343"/>
                </a:solidFill>
                <a:latin typeface="+mn-lt"/>
                <a:ea typeface="Lato"/>
                <a:cs typeface="Lato"/>
                <a:sym typeface="Lato"/>
              </a:rPr>
              <a:t>−</a:t>
            </a:r>
            <a:endParaRPr sz="3000" b="1" dirty="0">
              <a:solidFill>
                <a:srgbClr val="434343"/>
              </a:solidFill>
              <a:latin typeface="+mn-lt"/>
              <a:ea typeface="Lato"/>
              <a:cs typeface="Lato"/>
              <a:sym typeface="Lato"/>
            </a:endParaRPr>
          </a:p>
          <a:p>
            <a:endParaRPr sz="3000" b="1" dirty="0">
              <a:solidFill>
                <a:srgbClr val="434343"/>
              </a:solidFill>
              <a:latin typeface="+mn-lt"/>
              <a:ea typeface="Lato"/>
              <a:cs typeface="Lato"/>
              <a:sym typeface="Lato"/>
            </a:endParaRPr>
          </a:p>
          <a:p>
            <a:endParaRPr b="1" dirty="0">
              <a:solidFill>
                <a:srgbClr val="434343"/>
              </a:solidFill>
              <a:latin typeface="+mn-lt"/>
              <a:ea typeface="Lato"/>
              <a:cs typeface="Lato"/>
              <a:sym typeface="Lato"/>
            </a:endParaRPr>
          </a:p>
          <a:p>
            <a:r>
              <a:rPr lang="en" sz="3000" b="1" dirty="0">
                <a:solidFill>
                  <a:srgbClr val="434343"/>
                </a:solidFill>
                <a:latin typeface="+mn-lt"/>
                <a:ea typeface="Lato"/>
                <a:cs typeface="Lato"/>
                <a:sym typeface="Lato"/>
              </a:rPr>
              <a:t>         +</a:t>
            </a:r>
            <a:endParaRPr sz="3000" b="1" dirty="0">
              <a:solidFill>
                <a:srgbClr val="434343"/>
              </a:solidFill>
              <a:latin typeface="+mn-lt"/>
              <a:ea typeface="Lato"/>
              <a:cs typeface="Lato"/>
              <a:sym typeface="Lato"/>
            </a:endParaRPr>
          </a:p>
        </p:txBody>
      </p:sp>
      <p:sp>
        <p:nvSpPr>
          <p:cNvPr id="23" name="Rectangle 22">
            <a:extLst>
              <a:ext uri="{FF2B5EF4-FFF2-40B4-BE49-F238E27FC236}">
                <a16:creationId xmlns:a16="http://schemas.microsoft.com/office/drawing/2014/main" id="{2BDFE00E-ECA4-4FEC-A1FC-35279D9015A0}"/>
              </a:ext>
            </a:extLst>
          </p:cNvPr>
          <p:cNvSpPr/>
          <p:nvPr/>
        </p:nvSpPr>
        <p:spPr>
          <a:xfrm>
            <a:off x="4019767" y="3100536"/>
            <a:ext cx="1890690" cy="1239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C5CCFD-CE29-4E3C-A434-862F466BB30D}"/>
              </a:ext>
            </a:extLst>
          </p:cNvPr>
          <p:cNvSpPr/>
          <p:nvPr/>
        </p:nvSpPr>
        <p:spPr>
          <a:xfrm>
            <a:off x="6116197" y="3100536"/>
            <a:ext cx="1890690" cy="1239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08FB42-F187-448D-82AD-A874639B2068}"/>
              </a:ext>
            </a:extLst>
          </p:cNvPr>
          <p:cNvSpPr/>
          <p:nvPr/>
        </p:nvSpPr>
        <p:spPr>
          <a:xfrm>
            <a:off x="4027926" y="4687400"/>
            <a:ext cx="1890690" cy="1239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FD3A2AC-0000-478F-BD56-D3F66A4EA4E5}"/>
              </a:ext>
            </a:extLst>
          </p:cNvPr>
          <p:cNvSpPr/>
          <p:nvPr/>
        </p:nvSpPr>
        <p:spPr>
          <a:xfrm>
            <a:off x="6055776" y="4608112"/>
            <a:ext cx="1890690" cy="1239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6"/>
        <p:cNvGrpSpPr/>
        <p:nvPr/>
      </p:nvGrpSpPr>
      <p:grpSpPr>
        <a:xfrm>
          <a:off x="0" y="0"/>
          <a:ext cx="0" cy="0"/>
          <a:chOff x="0" y="0"/>
          <a:chExt cx="0" cy="0"/>
        </a:xfrm>
      </p:grpSpPr>
      <p:pic>
        <p:nvPicPr>
          <p:cNvPr id="862" name="Google Shape;862;p104"/>
          <p:cNvPicPr preferRelativeResize="0">
            <a:picLocks noChangeAspect="1"/>
          </p:cNvPicPr>
          <p:nvPr/>
        </p:nvPicPr>
        <p:blipFill>
          <a:blip r:embed="rId3">
            <a:alphaModFix/>
          </a:blip>
          <a:stretch>
            <a:fillRect/>
          </a:stretch>
        </p:blipFill>
        <p:spPr>
          <a:xfrm>
            <a:off x="797207" y="1443155"/>
            <a:ext cx="6375680" cy="3970475"/>
          </a:xfrm>
          <a:prstGeom prst="rect">
            <a:avLst/>
          </a:prstGeom>
          <a:noFill/>
          <a:ln>
            <a:noFill/>
          </a:ln>
        </p:spPr>
      </p:pic>
      <p:sp>
        <p:nvSpPr>
          <p:cNvPr id="29" name="Title 2">
            <a:extLst>
              <a:ext uri="{FF2B5EF4-FFF2-40B4-BE49-F238E27FC236}">
                <a16:creationId xmlns:a16="http://schemas.microsoft.com/office/drawing/2014/main" id="{B7359D6C-3EB0-4568-A02A-7F3F06F4C246}"/>
              </a:ext>
            </a:extLst>
          </p:cNvPr>
          <p:cNvSpPr txBox="1">
            <a:spLocks/>
          </p:cNvSpPr>
          <p:nvPr/>
        </p:nvSpPr>
        <p:spPr>
          <a:xfrm>
            <a:off x="7755431" y="873491"/>
            <a:ext cx="3208020" cy="3035819"/>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tx1"/>
                </a:solidFill>
                <a:latin typeface="Raleway" panose="020B0503030101060003" pitchFamily="34" charset="0"/>
              </a:rPr>
              <a:t>The UCLA </a:t>
            </a:r>
          </a:p>
          <a:p>
            <a:pPr algn="ctr"/>
            <a:r>
              <a:rPr lang="en-US" sz="2800" b="1" dirty="0">
                <a:solidFill>
                  <a:schemeClr val="tx1"/>
                </a:solidFill>
                <a:latin typeface="Raleway" panose="020B0503030101060003" pitchFamily="34" charset="0"/>
              </a:rPr>
              <a:t>Teaching and Learning Lab</a:t>
            </a:r>
          </a:p>
          <a:p>
            <a:pPr algn="ctr"/>
            <a:r>
              <a:rPr lang="en-US" sz="2800" b="1" u="sng" dirty="0">
                <a:solidFill>
                  <a:schemeClr val="tx2"/>
                </a:solidFill>
                <a:latin typeface="Raleway" panose="020B0503030101060003" pitchFamily="34" charset="0"/>
              </a:rPr>
              <a:t>uclatall.com</a:t>
            </a:r>
          </a:p>
        </p:txBody>
      </p:sp>
      <p:grpSp>
        <p:nvGrpSpPr>
          <p:cNvPr id="15" name="Group 14">
            <a:extLst>
              <a:ext uri="{FF2B5EF4-FFF2-40B4-BE49-F238E27FC236}">
                <a16:creationId xmlns:a16="http://schemas.microsoft.com/office/drawing/2014/main" id="{AC8C9DAE-28AE-4AE0-94E5-CD75755501E6}"/>
              </a:ext>
            </a:extLst>
          </p:cNvPr>
          <p:cNvGrpSpPr/>
          <p:nvPr/>
        </p:nvGrpSpPr>
        <p:grpSpPr>
          <a:xfrm>
            <a:off x="7826690" y="4226084"/>
            <a:ext cx="3065502" cy="1187546"/>
            <a:chOff x="638548" y="5393327"/>
            <a:chExt cx="3065502" cy="1187546"/>
          </a:xfrm>
        </p:grpSpPr>
        <p:pic>
          <p:nvPicPr>
            <p:cNvPr id="861" name="Google Shape;861;p104"/>
            <p:cNvPicPr preferRelativeResize="0">
              <a:picLocks noChangeAspect="1"/>
            </p:cNvPicPr>
            <p:nvPr/>
          </p:nvPicPr>
          <p:blipFill>
            <a:blip r:embed="rId4">
              <a:alphaModFix/>
            </a:blip>
            <a:stretch>
              <a:fillRect/>
            </a:stretch>
          </p:blipFill>
          <p:spPr>
            <a:xfrm>
              <a:off x="638548" y="5393327"/>
              <a:ext cx="3065502" cy="633548"/>
            </a:xfrm>
            <a:prstGeom prst="rect">
              <a:avLst/>
            </a:prstGeom>
            <a:noFill/>
            <a:ln>
              <a:noFill/>
            </a:ln>
          </p:spPr>
        </p:pic>
        <p:sp>
          <p:nvSpPr>
            <p:cNvPr id="14" name="Rectangle 13">
              <a:extLst>
                <a:ext uri="{FF2B5EF4-FFF2-40B4-BE49-F238E27FC236}">
                  <a16:creationId xmlns:a16="http://schemas.microsoft.com/office/drawing/2014/main" id="{DFE6982F-105C-4C69-B93D-8070E98C0A51}"/>
                </a:ext>
              </a:extLst>
            </p:cNvPr>
            <p:cNvSpPr/>
            <p:nvPr/>
          </p:nvSpPr>
          <p:spPr>
            <a:xfrm>
              <a:off x="638548" y="6026875"/>
              <a:ext cx="3065502" cy="553998"/>
            </a:xfrm>
            <a:prstGeom prst="rect">
              <a:avLst/>
            </a:prstGeom>
          </p:spPr>
          <p:txBody>
            <a:bodyPr wrap="square">
              <a:spAutoFit/>
            </a:bodyPr>
            <a:lstStyle/>
            <a:p>
              <a:pPr algn="ctr"/>
              <a:r>
                <a:rPr lang="en-US" sz="3000" b="1" u="sng" dirty="0">
                  <a:solidFill>
                    <a:schemeClr val="tx2"/>
                  </a:solidFill>
                  <a:latin typeface="Raleway" panose="020B0503030101060003" pitchFamily="34" charset="0"/>
                </a:rPr>
                <a:t>CourseKata.org</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37"/>
        <p:cNvGrpSpPr/>
        <p:nvPr/>
      </p:nvGrpSpPr>
      <p:grpSpPr>
        <a:xfrm>
          <a:off x="0" y="0"/>
          <a:ext cx="0" cy="0"/>
          <a:chOff x="0" y="0"/>
          <a:chExt cx="0" cy="0"/>
        </a:xfrm>
      </p:grpSpPr>
      <p:sp>
        <p:nvSpPr>
          <p:cNvPr id="238" name="Google Shape;238;p41"/>
          <p:cNvSpPr txBox="1">
            <a:spLocks noGrp="1"/>
          </p:cNvSpPr>
          <p:nvPr>
            <p:ph type="title"/>
          </p:nvPr>
        </p:nvSpPr>
        <p:spPr/>
        <p:txBody>
          <a:bodyPr>
            <a:normAutofit/>
          </a:bodyPr>
          <a:lstStyle/>
          <a:p>
            <a:pPr lvl="0"/>
            <a:r>
              <a:rPr lang="en-US" dirty="0"/>
              <a:t>The Problem:</a:t>
            </a:r>
            <a:br>
              <a:rPr lang="en-US" dirty="0"/>
            </a:br>
            <a:r>
              <a:rPr lang="en-US" dirty="0"/>
              <a:t>Putting Research into Practice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p:txBody>
          <a:bodyPr/>
          <a:lstStyle/>
          <a:p>
            <a:pPr lvl="0"/>
            <a:r>
              <a:rPr lang="en-US" dirty="0"/>
              <a:t>Research to Practice: Silos</a:t>
            </a:r>
          </a:p>
        </p:txBody>
      </p:sp>
      <p:sp>
        <p:nvSpPr>
          <p:cNvPr id="263" name="Google Shape;263;p45"/>
          <p:cNvSpPr txBox="1">
            <a:spLocks noGrp="1"/>
          </p:cNvSpPr>
          <p:nvPr>
            <p:ph type="title" idx="4294967295"/>
          </p:nvPr>
        </p:nvSpPr>
        <p:spPr>
          <a:xfrm>
            <a:off x="2378075" y="4830764"/>
            <a:ext cx="7435850" cy="1690687"/>
          </a:xfrm>
          <a:prstGeom prst="rect">
            <a:avLst/>
          </a:prstGeom>
        </p:spPr>
        <p:txBody>
          <a:bodyPr spcFirstLastPara="1" vert="horz" wrap="square" lIns="91425" tIns="91425" rIns="91425" bIns="91425" rtlCol="0" anchor="t" anchorCtr="0">
            <a:noAutofit/>
          </a:bodyPr>
          <a:lstStyle/>
          <a:p>
            <a:pPr algn="ctr">
              <a:spcBef>
                <a:spcPts val="0"/>
              </a:spcBef>
            </a:pPr>
            <a:r>
              <a:rPr lang="en" sz="4800" dirty="0">
                <a:solidFill>
                  <a:schemeClr val="dk1"/>
                </a:solidFill>
              </a:rPr>
              <a:t>Ideas vs.</a:t>
            </a:r>
            <a:endParaRPr sz="4800" dirty="0">
              <a:solidFill>
                <a:schemeClr val="dk1"/>
              </a:solidFill>
            </a:endParaRPr>
          </a:p>
          <a:p>
            <a:pPr algn="ctr">
              <a:spcBef>
                <a:spcPts val="0"/>
              </a:spcBef>
            </a:pPr>
            <a:r>
              <a:rPr lang="en" sz="4800" dirty="0">
                <a:solidFill>
                  <a:schemeClr val="dk1"/>
                </a:solidFill>
              </a:rPr>
              <a:t>Implementation</a:t>
            </a:r>
            <a:endParaRPr sz="4800" dirty="0">
              <a:solidFill>
                <a:schemeClr val="dk1"/>
              </a:solidFill>
            </a:endParaRPr>
          </a:p>
        </p:txBody>
      </p:sp>
      <p:pic>
        <p:nvPicPr>
          <p:cNvPr id="264" name="Google Shape;264;p45"/>
          <p:cNvPicPr preferRelativeResize="0"/>
          <p:nvPr/>
        </p:nvPicPr>
        <p:blipFill>
          <a:blip r:embed="rId3">
            <a:alphaModFix/>
          </a:blip>
          <a:stretch>
            <a:fillRect/>
          </a:stretch>
        </p:blipFill>
        <p:spPr>
          <a:xfrm>
            <a:off x="1859976" y="1862888"/>
            <a:ext cx="8455248" cy="3132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C255-FC09-4D9C-AF28-5DCEB1E084F1}"/>
              </a:ext>
            </a:extLst>
          </p:cNvPr>
          <p:cNvSpPr>
            <a:spLocks noGrp="1"/>
          </p:cNvSpPr>
          <p:nvPr>
            <p:ph type="title"/>
          </p:nvPr>
        </p:nvSpPr>
        <p:spPr/>
        <p:txBody>
          <a:bodyPr/>
          <a:lstStyle/>
          <a:p>
            <a:r>
              <a:rPr lang="en-US" dirty="0"/>
              <a:t>The Better Book Approach</a:t>
            </a:r>
          </a:p>
        </p:txBody>
      </p:sp>
      <p:sp>
        <p:nvSpPr>
          <p:cNvPr id="3" name="Rectangle 2">
            <a:extLst>
              <a:ext uri="{FF2B5EF4-FFF2-40B4-BE49-F238E27FC236}">
                <a16:creationId xmlns:a16="http://schemas.microsoft.com/office/drawing/2014/main" id="{84326633-F6AA-4391-9242-DD313C1B8BDB}"/>
              </a:ext>
            </a:extLst>
          </p:cNvPr>
          <p:cNvSpPr/>
          <p:nvPr/>
        </p:nvSpPr>
        <p:spPr>
          <a:xfrm>
            <a:off x="377471" y="4767412"/>
            <a:ext cx="9837080" cy="1477328"/>
          </a:xfrm>
          <a:prstGeom prst="rect">
            <a:avLst/>
          </a:prstGeom>
        </p:spPr>
        <p:txBody>
          <a:bodyPr wrap="square">
            <a:spAutoFit/>
          </a:bodyPr>
          <a:lstStyle/>
          <a:p>
            <a:pPr indent="-457200">
              <a:spcBef>
                <a:spcPts val="600"/>
              </a:spcBef>
            </a:pPr>
            <a:r>
              <a:rPr lang="en-US" sz="2000" dirty="0">
                <a:solidFill>
                  <a:schemeClr val="tx1"/>
                </a:solidFill>
                <a:latin typeface="+mn-lt"/>
              </a:rPr>
              <a:t>Stigler, J. W., Son, </a:t>
            </a:r>
            <a:r>
              <a:rPr lang="en-US" sz="2000" dirty="0">
                <a:solidFill>
                  <a:schemeClr val="tx1"/>
                </a:solidFill>
              </a:rPr>
              <a:t>J. Y.</a:t>
            </a:r>
            <a:r>
              <a:rPr lang="en-US" sz="2000" dirty="0">
                <a:solidFill>
                  <a:schemeClr val="tx1"/>
                </a:solidFill>
                <a:latin typeface="+mn-lt"/>
              </a:rPr>
              <a:t>, </a:t>
            </a:r>
            <a:r>
              <a:rPr lang="en-US" sz="2000" dirty="0" err="1">
                <a:solidFill>
                  <a:schemeClr val="tx1"/>
                </a:solidFill>
                <a:latin typeface="+mn-lt"/>
              </a:rPr>
              <a:t>Givvin</a:t>
            </a:r>
            <a:r>
              <a:rPr lang="en-US" sz="2000" dirty="0">
                <a:solidFill>
                  <a:schemeClr val="tx1"/>
                </a:solidFill>
                <a:latin typeface="+mn-lt"/>
              </a:rPr>
              <a:t>, </a:t>
            </a:r>
            <a:r>
              <a:rPr lang="en-US" sz="2000" dirty="0">
                <a:solidFill>
                  <a:schemeClr val="tx1"/>
                </a:solidFill>
              </a:rPr>
              <a:t>K. B. </a:t>
            </a:r>
            <a:r>
              <a:rPr lang="en-US" sz="2000" dirty="0">
                <a:solidFill>
                  <a:schemeClr val="tx1"/>
                </a:solidFill>
                <a:latin typeface="+mn-lt"/>
              </a:rPr>
              <a:t>Blake, A. B., Fries, L. C., Shaw, </a:t>
            </a:r>
            <a:r>
              <a:rPr lang="en-US" sz="2000" dirty="0">
                <a:solidFill>
                  <a:schemeClr val="tx1"/>
                </a:solidFill>
              </a:rPr>
              <a:t>S. T.</a:t>
            </a:r>
            <a:r>
              <a:rPr lang="en-US" sz="2000" dirty="0">
                <a:solidFill>
                  <a:schemeClr val="tx1"/>
                </a:solidFill>
                <a:latin typeface="+mn-lt"/>
              </a:rPr>
              <a:t> &amp; Tucker, M. C. (in press). </a:t>
            </a:r>
          </a:p>
          <a:p>
            <a:pPr indent="-457200">
              <a:spcBef>
                <a:spcPts val="600"/>
              </a:spcBef>
            </a:pPr>
            <a:r>
              <a:rPr lang="en-US" sz="2000" dirty="0">
                <a:solidFill>
                  <a:schemeClr val="tx1"/>
                </a:solidFill>
                <a:latin typeface="+mn-lt"/>
              </a:rPr>
              <a:t>The ​</a:t>
            </a:r>
            <a:r>
              <a:rPr lang="en-US" sz="2000" i="1" dirty="0">
                <a:solidFill>
                  <a:schemeClr val="tx1"/>
                </a:solidFill>
                <a:latin typeface="+mn-lt"/>
              </a:rPr>
              <a:t>Better Book</a:t>
            </a:r>
            <a:r>
              <a:rPr lang="en-US" sz="2000" dirty="0">
                <a:solidFill>
                  <a:schemeClr val="tx1"/>
                </a:solidFill>
                <a:latin typeface="+mn-lt"/>
              </a:rPr>
              <a:t>​ Approach for Education Research and Development.</a:t>
            </a:r>
          </a:p>
          <a:p>
            <a:pPr indent="-457200">
              <a:spcBef>
                <a:spcPts val="600"/>
              </a:spcBef>
            </a:pPr>
            <a:r>
              <a:rPr lang="en-US" sz="2000" i="1" dirty="0">
                <a:solidFill>
                  <a:schemeClr val="tx1"/>
                </a:solidFill>
                <a:latin typeface="+mn-lt"/>
              </a:rPr>
              <a:t>Teachers College Record, 123</a:t>
            </a:r>
            <a:r>
              <a:rPr lang="en-US" sz="2000" dirty="0">
                <a:solidFill>
                  <a:schemeClr val="tx1"/>
                </a:solidFill>
                <a:latin typeface="+mn-lt"/>
              </a:rPr>
              <a:t>(2).</a:t>
            </a:r>
          </a:p>
        </p:txBody>
      </p:sp>
    </p:spTree>
    <p:extLst>
      <p:ext uri="{BB962C8B-B14F-4D97-AF65-F5344CB8AC3E}">
        <p14:creationId xmlns:p14="http://schemas.microsoft.com/office/powerpoint/2010/main" val="1246043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47"/>
          <p:cNvSpPr txBox="1">
            <a:spLocks noGrp="1"/>
          </p:cNvSpPr>
          <p:nvPr>
            <p:ph type="title"/>
          </p:nvPr>
        </p:nvSpPr>
        <p:spPr>
          <a:prstGeom prst="rect">
            <a:avLst/>
          </a:prstGeom>
        </p:spPr>
        <p:txBody>
          <a:bodyPr spcFirstLastPara="1" vert="horz" wrap="square" lIns="91425" tIns="45700" rIns="91425" bIns="45700" rtlCol="0" anchor="ctr" anchorCtr="0">
            <a:noAutofit/>
          </a:bodyPr>
          <a:lstStyle/>
          <a:p>
            <a:r>
              <a:rPr lang="en"/>
              <a:t>Vision: </a:t>
            </a:r>
            <a:r>
              <a:rPr lang="en" i="1"/>
              <a:t>Better Book</a:t>
            </a:r>
            <a:endParaRPr i="1"/>
          </a:p>
        </p:txBody>
      </p:sp>
      <p:sp>
        <p:nvSpPr>
          <p:cNvPr id="275" name="Google Shape;275;p47"/>
          <p:cNvSpPr txBox="1">
            <a:spLocks noGrp="1"/>
          </p:cNvSpPr>
          <p:nvPr>
            <p:ph type="body" idx="4294967295"/>
          </p:nvPr>
        </p:nvSpPr>
        <p:spPr>
          <a:xfrm>
            <a:off x="2152650" y="1825625"/>
            <a:ext cx="3589200" cy="4063800"/>
          </a:xfrm>
          <a:prstGeom prst="rect">
            <a:avLst/>
          </a:prstGeom>
        </p:spPr>
        <p:txBody>
          <a:bodyPr spcFirstLastPara="1" vert="horz" wrap="square" lIns="91425" tIns="45700" rIns="91425" bIns="45700" rtlCol="0" anchor="t" anchorCtr="0">
            <a:noAutofit/>
          </a:bodyPr>
          <a:lstStyle/>
          <a:p>
            <a:pPr marL="0" indent="0">
              <a:spcAft>
                <a:spcPts val="1600"/>
              </a:spcAft>
              <a:buNone/>
            </a:pPr>
            <a:r>
              <a:rPr lang="en" sz="3000" b="1" dirty="0">
                <a:solidFill>
                  <a:schemeClr val="dk1"/>
                </a:solidFill>
              </a:rPr>
              <a:t>Build R&amp;D communities around development and continuous improvement of online learning resources</a:t>
            </a:r>
            <a:endParaRPr sz="3000" dirty="0">
              <a:solidFill>
                <a:schemeClr val="dk1"/>
              </a:solidFill>
            </a:endParaRPr>
          </a:p>
        </p:txBody>
      </p:sp>
      <p:pic>
        <p:nvPicPr>
          <p:cNvPr id="5" name="Google Shape;283;p48">
            <a:extLst>
              <a:ext uri="{FF2B5EF4-FFF2-40B4-BE49-F238E27FC236}">
                <a16:creationId xmlns:a16="http://schemas.microsoft.com/office/drawing/2014/main" id="{FD01EB29-2715-4705-9400-9398C5DD12B9}"/>
              </a:ext>
            </a:extLst>
          </p:cNvPr>
          <p:cNvPicPr preferRelativeResize="0"/>
          <p:nvPr/>
        </p:nvPicPr>
        <p:blipFill>
          <a:blip r:embed="rId3">
            <a:alphaModFix/>
          </a:blip>
          <a:stretch>
            <a:fillRect/>
          </a:stretch>
        </p:blipFill>
        <p:spPr>
          <a:xfrm>
            <a:off x="5467675" y="1883188"/>
            <a:ext cx="4735500" cy="40755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48"/>
          <p:cNvSpPr txBox="1">
            <a:spLocks noGrp="1"/>
          </p:cNvSpPr>
          <p:nvPr>
            <p:ph type="title"/>
          </p:nvPr>
        </p:nvSpPr>
        <p:spPr>
          <a:xfrm>
            <a:off x="1843500" y="867800"/>
            <a:ext cx="6194700" cy="481500"/>
          </a:xfrm>
          <a:prstGeom prst="rect">
            <a:avLst/>
          </a:prstGeom>
        </p:spPr>
        <p:txBody>
          <a:bodyPr spcFirstLastPara="1" vert="horz" wrap="square" lIns="91425" tIns="91425" rIns="91425" bIns="91425" rtlCol="0" anchor="b" anchorCtr="0">
            <a:noAutofit/>
          </a:bodyPr>
          <a:lstStyle/>
          <a:p>
            <a:r>
              <a:rPr lang="en" sz="3600"/>
              <a:t>Strategy: </a:t>
            </a:r>
            <a:r>
              <a:rPr lang="en" sz="3600" i="1"/>
              <a:t>Learn By Doing</a:t>
            </a:r>
            <a:endParaRPr sz="3600" i="1"/>
          </a:p>
        </p:txBody>
      </p:sp>
      <p:sp>
        <p:nvSpPr>
          <p:cNvPr id="282" name="Google Shape;282;p48"/>
          <p:cNvSpPr txBox="1">
            <a:spLocks noGrp="1"/>
          </p:cNvSpPr>
          <p:nvPr>
            <p:ph type="body" idx="1"/>
          </p:nvPr>
        </p:nvSpPr>
        <p:spPr>
          <a:xfrm>
            <a:off x="1988825" y="1883188"/>
            <a:ext cx="3784200" cy="3648932"/>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 sz="3600" b="1" dirty="0">
                <a:solidFill>
                  <a:schemeClr val="dk1"/>
                </a:solidFill>
              </a:rPr>
              <a:t>Introduction to Statistics: </a:t>
            </a:r>
          </a:p>
          <a:p>
            <a:pPr marL="0" indent="0">
              <a:spcAft>
                <a:spcPts val="1600"/>
              </a:spcAft>
              <a:buNone/>
            </a:pPr>
            <a:r>
              <a:rPr lang="en" sz="3600" b="1" dirty="0">
                <a:solidFill>
                  <a:schemeClr val="dk1"/>
                </a:solidFill>
              </a:rPr>
              <a:t>A Modeling Approach</a:t>
            </a:r>
          </a:p>
          <a:p>
            <a:pPr marL="0" indent="0">
              <a:spcAft>
                <a:spcPts val="1600"/>
              </a:spcAft>
              <a:buNone/>
            </a:pPr>
            <a:endParaRPr lang="en" sz="3600" b="1" dirty="0">
              <a:solidFill>
                <a:schemeClr val="dk1"/>
              </a:solidFill>
            </a:endParaRPr>
          </a:p>
          <a:p>
            <a:pPr marL="0" indent="0">
              <a:spcAft>
                <a:spcPts val="1600"/>
              </a:spcAft>
              <a:buNone/>
            </a:pPr>
            <a:r>
              <a:rPr lang="en" sz="3600" b="1" dirty="0">
                <a:solidFill>
                  <a:schemeClr val="dk1"/>
                </a:solidFill>
              </a:rPr>
              <a:t>S</a:t>
            </a:r>
            <a:r>
              <a:rPr lang="en-US" sz="3600" b="1" dirty="0">
                <a:solidFill>
                  <a:schemeClr val="dk1"/>
                </a:solidFill>
              </a:rPr>
              <a:t>o</a:t>
            </a:r>
            <a:r>
              <a:rPr lang="en" sz="3600" b="1" dirty="0">
                <a:solidFill>
                  <a:schemeClr val="dk1"/>
                </a:solidFill>
              </a:rPr>
              <a:t>n &amp; </a:t>
            </a:r>
            <a:r>
              <a:rPr lang="en-US" sz="3600" b="1" dirty="0">
                <a:solidFill>
                  <a:schemeClr val="dk1"/>
                </a:solidFill>
              </a:rPr>
              <a:t>Stigler</a:t>
            </a:r>
            <a:endParaRPr lang="en" sz="3200" b="1" dirty="0">
              <a:solidFill>
                <a:schemeClr val="dk1"/>
              </a:solidFill>
            </a:endParaRPr>
          </a:p>
          <a:p>
            <a:pPr marL="0" indent="0">
              <a:spcAft>
                <a:spcPts val="1600"/>
              </a:spcAft>
              <a:buNone/>
            </a:pPr>
            <a:r>
              <a:rPr lang="en-US" sz="2800" b="1" dirty="0">
                <a:solidFill>
                  <a:schemeClr val="bg2">
                    <a:lumMod val="65000"/>
                    <a:lumOff val="35000"/>
                  </a:schemeClr>
                </a:solidFill>
              </a:rPr>
              <a:t>Son &amp; Stigler</a:t>
            </a:r>
            <a:endParaRPr lang="en" sz="2800" b="1" dirty="0">
              <a:solidFill>
                <a:schemeClr val="bg2">
                  <a:lumMod val="65000"/>
                  <a:lumOff val="35000"/>
                </a:schemeClr>
              </a:solidFill>
            </a:endParaRPr>
          </a:p>
        </p:txBody>
      </p:sp>
      <p:pic>
        <p:nvPicPr>
          <p:cNvPr id="283" name="Google Shape;283;p48"/>
          <p:cNvPicPr preferRelativeResize="0"/>
          <p:nvPr/>
        </p:nvPicPr>
        <p:blipFill>
          <a:blip r:embed="rId3">
            <a:alphaModFix/>
          </a:blip>
          <a:stretch>
            <a:fillRect/>
          </a:stretch>
        </p:blipFill>
        <p:spPr>
          <a:xfrm>
            <a:off x="5467675" y="1883188"/>
            <a:ext cx="4735500" cy="40755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310"/>
        <p:cNvGrpSpPr/>
        <p:nvPr/>
      </p:nvGrpSpPr>
      <p:grpSpPr>
        <a:xfrm>
          <a:off x="0" y="0"/>
          <a:ext cx="0" cy="0"/>
          <a:chOff x="0" y="0"/>
          <a:chExt cx="0" cy="0"/>
        </a:xfrm>
      </p:grpSpPr>
      <p:sp>
        <p:nvSpPr>
          <p:cNvPr id="311" name="Google Shape;311;p52"/>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
              <a:t>Phases of Work</a:t>
            </a:r>
            <a:endParaRPr/>
          </a:p>
        </p:txBody>
      </p:sp>
      <p:pic>
        <p:nvPicPr>
          <p:cNvPr id="312" name="Google Shape;312;p52"/>
          <p:cNvPicPr preferRelativeResize="0"/>
          <p:nvPr/>
        </p:nvPicPr>
        <p:blipFill>
          <a:blip r:embed="rId3">
            <a:alphaModFix/>
          </a:blip>
          <a:stretch>
            <a:fillRect/>
          </a:stretch>
        </p:blipFill>
        <p:spPr>
          <a:xfrm>
            <a:off x="1676401" y="1554067"/>
            <a:ext cx="8839197" cy="2745748"/>
          </a:xfrm>
          <a:prstGeom prst="rect">
            <a:avLst/>
          </a:prstGeom>
          <a:noFill/>
          <a:ln>
            <a:noFill/>
          </a:ln>
        </p:spPr>
      </p:pic>
      <p:sp>
        <p:nvSpPr>
          <p:cNvPr id="313" name="Google Shape;313;p52"/>
          <p:cNvSpPr txBox="1"/>
          <p:nvPr/>
        </p:nvSpPr>
        <p:spPr>
          <a:xfrm>
            <a:off x="2285675" y="4299825"/>
            <a:ext cx="2202600" cy="1484100"/>
          </a:xfrm>
          <a:prstGeom prst="rect">
            <a:avLst/>
          </a:prstGeom>
          <a:noFill/>
          <a:ln>
            <a:noFill/>
          </a:ln>
        </p:spPr>
        <p:txBody>
          <a:bodyPr spcFirstLastPara="1" wrap="square" lIns="91425" tIns="91425" rIns="91425" bIns="91425" anchor="t" anchorCtr="0">
            <a:noAutofit/>
          </a:bodyPr>
          <a:lstStyle/>
          <a:p>
            <a:r>
              <a:rPr lang="en" sz="2400" b="1">
                <a:latin typeface="Lato"/>
                <a:ea typeface="Lato"/>
                <a:cs typeface="Lato"/>
                <a:sym typeface="Lato"/>
              </a:rPr>
              <a:t>Innovation</a:t>
            </a:r>
            <a:endParaRPr sz="2400" b="1">
              <a:latin typeface="Lato"/>
              <a:ea typeface="Lato"/>
              <a:cs typeface="Lato"/>
              <a:sym typeface="Lato"/>
            </a:endParaRPr>
          </a:p>
          <a:p>
            <a:r>
              <a:rPr lang="en" sz="2400">
                <a:latin typeface="Lato"/>
                <a:ea typeface="Lato"/>
                <a:cs typeface="Lato"/>
                <a:sym typeface="Lato"/>
              </a:rPr>
              <a:t>Minimum viable system</a:t>
            </a:r>
            <a:endParaRPr sz="2400">
              <a:latin typeface="Lato"/>
              <a:ea typeface="Lato"/>
              <a:cs typeface="Lato"/>
              <a:sym typeface="Lato"/>
            </a:endParaRPr>
          </a:p>
        </p:txBody>
      </p:sp>
      <p:sp>
        <p:nvSpPr>
          <p:cNvPr id="314" name="Google Shape;314;p52"/>
          <p:cNvSpPr txBox="1"/>
          <p:nvPr/>
        </p:nvSpPr>
        <p:spPr>
          <a:xfrm>
            <a:off x="5088425" y="4299825"/>
            <a:ext cx="2403000" cy="1484100"/>
          </a:xfrm>
          <a:prstGeom prst="rect">
            <a:avLst/>
          </a:prstGeom>
          <a:noFill/>
          <a:ln>
            <a:noFill/>
          </a:ln>
        </p:spPr>
        <p:txBody>
          <a:bodyPr spcFirstLastPara="1" wrap="square" lIns="91425" tIns="91425" rIns="91425" bIns="91425" anchor="t" anchorCtr="0">
            <a:noAutofit/>
          </a:bodyPr>
          <a:lstStyle/>
          <a:p>
            <a:r>
              <a:rPr lang="en" sz="2400" b="1">
                <a:latin typeface="Lato"/>
                <a:ea typeface="Lato"/>
                <a:cs typeface="Lato"/>
                <a:sym typeface="Lato"/>
              </a:rPr>
              <a:t>Implementation</a:t>
            </a:r>
            <a:endParaRPr sz="2400" b="1">
              <a:latin typeface="Lato"/>
              <a:ea typeface="Lato"/>
              <a:cs typeface="Lato"/>
              <a:sym typeface="Lato"/>
            </a:endParaRPr>
          </a:p>
          <a:p>
            <a:r>
              <a:rPr lang="en" sz="2400">
                <a:latin typeface="Lato"/>
                <a:ea typeface="Lato"/>
                <a:cs typeface="Lato"/>
                <a:sym typeface="Lato"/>
              </a:rPr>
              <a:t>20/80 Rule</a:t>
            </a:r>
            <a:endParaRPr sz="2400">
              <a:latin typeface="Lato"/>
              <a:ea typeface="Lato"/>
              <a:cs typeface="Lato"/>
              <a:sym typeface="Lato"/>
            </a:endParaRPr>
          </a:p>
        </p:txBody>
      </p:sp>
      <p:sp>
        <p:nvSpPr>
          <p:cNvPr id="315" name="Google Shape;315;p52"/>
          <p:cNvSpPr txBox="1"/>
          <p:nvPr/>
        </p:nvSpPr>
        <p:spPr>
          <a:xfrm>
            <a:off x="7834050" y="4299825"/>
            <a:ext cx="2403000" cy="1484100"/>
          </a:xfrm>
          <a:prstGeom prst="rect">
            <a:avLst/>
          </a:prstGeom>
          <a:noFill/>
          <a:ln>
            <a:noFill/>
          </a:ln>
        </p:spPr>
        <p:txBody>
          <a:bodyPr spcFirstLastPara="1" wrap="square" lIns="91425" tIns="91425" rIns="91425" bIns="91425" anchor="t" anchorCtr="0">
            <a:noAutofit/>
          </a:bodyPr>
          <a:lstStyle/>
          <a:p>
            <a:r>
              <a:rPr lang="en" sz="2400" b="1" dirty="0">
                <a:latin typeface="Lato"/>
                <a:ea typeface="Lato"/>
                <a:cs typeface="Lato"/>
                <a:sym typeface="Lato"/>
              </a:rPr>
              <a:t>Personalization</a:t>
            </a:r>
            <a:endParaRPr sz="2400" b="1" dirty="0">
              <a:latin typeface="Lato"/>
              <a:ea typeface="Lato"/>
              <a:cs typeface="Lato"/>
              <a:sym typeface="Lato"/>
            </a:endParaRPr>
          </a:p>
          <a:p>
            <a:r>
              <a:rPr lang="en" sz="2400" dirty="0">
                <a:latin typeface="Lato"/>
                <a:ea typeface="Lato"/>
                <a:cs typeface="Lato"/>
                <a:sym typeface="Lato"/>
              </a:rPr>
              <a:t>Adaptive interventions</a:t>
            </a:r>
            <a:endParaRPr sz="2400" dirty="0">
              <a:latin typeface="Lato"/>
              <a:ea typeface="Lato"/>
              <a:cs typeface="Lato"/>
              <a:sym typeface="Lato"/>
            </a:endParaRPr>
          </a:p>
        </p:txBody>
      </p:sp>
      <p:sp>
        <p:nvSpPr>
          <p:cNvPr id="316" name="Google Shape;316;p52"/>
          <p:cNvSpPr/>
          <p:nvPr/>
        </p:nvSpPr>
        <p:spPr>
          <a:xfrm>
            <a:off x="4412075" y="2249550"/>
            <a:ext cx="499800" cy="406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7" name="Google Shape;317;p52"/>
          <p:cNvSpPr/>
          <p:nvPr/>
        </p:nvSpPr>
        <p:spPr>
          <a:xfrm>
            <a:off x="7334250" y="2249550"/>
            <a:ext cx="499800" cy="406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 name="Rectangle 1">
            <a:extLst>
              <a:ext uri="{FF2B5EF4-FFF2-40B4-BE49-F238E27FC236}">
                <a16:creationId xmlns:a16="http://schemas.microsoft.com/office/drawing/2014/main" id="{A9C1CE02-C53C-4663-AB69-96D04FD1A1F1}"/>
              </a:ext>
            </a:extLst>
          </p:cNvPr>
          <p:cNvSpPr/>
          <p:nvPr/>
        </p:nvSpPr>
        <p:spPr>
          <a:xfrm>
            <a:off x="7491425" y="1187535"/>
            <a:ext cx="3024172" cy="479763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33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grpSp>
        <p:nvGrpSpPr>
          <p:cNvPr id="3" name="Group 2">
            <a:extLst>
              <a:ext uri="{FF2B5EF4-FFF2-40B4-BE49-F238E27FC236}">
                <a16:creationId xmlns:a16="http://schemas.microsoft.com/office/drawing/2014/main" id="{6D5BFCE6-9419-49A8-A4F6-A3AAC92F13FD}"/>
              </a:ext>
            </a:extLst>
          </p:cNvPr>
          <p:cNvGrpSpPr/>
          <p:nvPr/>
        </p:nvGrpSpPr>
        <p:grpSpPr>
          <a:xfrm>
            <a:off x="6810452" y="2856751"/>
            <a:ext cx="3657600" cy="2973707"/>
            <a:chOff x="4516353" y="2057211"/>
            <a:chExt cx="3657600" cy="2973707"/>
          </a:xfrm>
        </p:grpSpPr>
        <p:sp>
          <p:nvSpPr>
            <p:cNvPr id="15" name="Google Shape;448;p63">
              <a:extLst>
                <a:ext uri="{FF2B5EF4-FFF2-40B4-BE49-F238E27FC236}">
                  <a16:creationId xmlns:a16="http://schemas.microsoft.com/office/drawing/2014/main" id="{A90D143E-9BF2-476E-8D9F-DA1BBDD098E3}"/>
                </a:ext>
              </a:extLst>
            </p:cNvPr>
            <p:cNvSpPr txBox="1"/>
            <p:nvPr/>
          </p:nvSpPr>
          <p:spPr>
            <a:xfrm>
              <a:off x="6270822" y="2686529"/>
              <a:ext cx="764400" cy="1144500"/>
            </a:xfrm>
            <a:prstGeom prst="rect">
              <a:avLst/>
            </a:prstGeom>
            <a:solidFill>
              <a:schemeClr val="lt1"/>
            </a:solidFill>
            <a:ln>
              <a:noFill/>
            </a:ln>
          </p:spPr>
          <p:txBody>
            <a:bodyPr spcFirstLastPara="1" wrap="square" lIns="91425" tIns="91425" rIns="91425" bIns="91425" anchor="t" anchorCtr="0">
              <a:noAutofit/>
            </a:bodyPr>
            <a:lstStyle/>
            <a:p>
              <a:pPr algn="ctr"/>
              <a:r>
                <a:rPr lang="en" sz="7200" b="1" dirty="0">
                  <a:solidFill>
                    <a:schemeClr val="accent3"/>
                  </a:solidFill>
                  <a:latin typeface="+mn-lt"/>
                  <a:ea typeface="Lato"/>
                  <a:cs typeface="Lato"/>
                  <a:sym typeface="Lato"/>
                </a:rPr>
                <a:t>✪</a:t>
              </a:r>
              <a:endParaRPr sz="7200" dirty="0">
                <a:latin typeface="+mn-lt"/>
              </a:endParaRPr>
            </a:p>
          </p:txBody>
        </p:sp>
        <p:sp>
          <p:nvSpPr>
            <p:cNvPr id="16" name="Google Shape;449;p63">
              <a:extLst>
                <a:ext uri="{FF2B5EF4-FFF2-40B4-BE49-F238E27FC236}">
                  <a16:creationId xmlns:a16="http://schemas.microsoft.com/office/drawing/2014/main" id="{4A94DBBB-46E3-497B-80DE-AA82123CAFF1}"/>
                </a:ext>
              </a:extLst>
            </p:cNvPr>
            <p:cNvSpPr txBox="1"/>
            <p:nvPr/>
          </p:nvSpPr>
          <p:spPr>
            <a:xfrm>
              <a:off x="5343147" y="3337997"/>
              <a:ext cx="951300" cy="1144500"/>
            </a:xfrm>
            <a:prstGeom prst="rect">
              <a:avLst/>
            </a:prstGeom>
            <a:solidFill>
              <a:schemeClr val="lt1"/>
            </a:solidFill>
            <a:ln>
              <a:noFill/>
            </a:ln>
          </p:spPr>
          <p:txBody>
            <a:bodyPr spcFirstLastPara="1" wrap="square" lIns="91425" tIns="91425" rIns="91425" bIns="91425" anchor="t" anchorCtr="0">
              <a:noAutofit/>
            </a:bodyPr>
            <a:lstStyle/>
            <a:p>
              <a:pPr algn="ctr"/>
              <a:r>
                <a:rPr lang="en" sz="7200" b="1" dirty="0">
                  <a:solidFill>
                    <a:schemeClr val="accent3"/>
                  </a:solidFill>
                  <a:latin typeface="+mn-lt"/>
                  <a:ea typeface="Lato"/>
                  <a:cs typeface="Lato"/>
                  <a:sym typeface="Lato"/>
                </a:rPr>
                <a:t>✪</a:t>
              </a:r>
              <a:endParaRPr sz="7200" dirty="0">
                <a:latin typeface="+mn-lt"/>
              </a:endParaRPr>
            </a:p>
          </p:txBody>
        </p:sp>
        <p:sp>
          <p:nvSpPr>
            <p:cNvPr id="14" name="Google Shape;447;p63">
              <a:extLst>
                <a:ext uri="{FF2B5EF4-FFF2-40B4-BE49-F238E27FC236}">
                  <a16:creationId xmlns:a16="http://schemas.microsoft.com/office/drawing/2014/main" id="{18DF2FFE-3618-40DF-9F18-B4B762FA65D1}"/>
                </a:ext>
              </a:extLst>
            </p:cNvPr>
            <p:cNvSpPr txBox="1"/>
            <p:nvPr/>
          </p:nvSpPr>
          <p:spPr>
            <a:xfrm>
              <a:off x="7035222" y="2057211"/>
              <a:ext cx="839400" cy="1144500"/>
            </a:xfrm>
            <a:prstGeom prst="rect">
              <a:avLst/>
            </a:prstGeom>
            <a:solidFill>
              <a:schemeClr val="lt1"/>
            </a:solidFill>
            <a:ln>
              <a:noFill/>
            </a:ln>
          </p:spPr>
          <p:txBody>
            <a:bodyPr spcFirstLastPara="1" wrap="square" lIns="91425" tIns="91425" rIns="91425" bIns="91425" anchor="t" anchorCtr="0">
              <a:noAutofit/>
            </a:bodyPr>
            <a:lstStyle/>
            <a:p>
              <a:pPr algn="ctr"/>
              <a:r>
                <a:rPr lang="en" sz="7200" b="1" dirty="0">
                  <a:solidFill>
                    <a:schemeClr val="accent3"/>
                  </a:solidFill>
                  <a:latin typeface="+mn-lt"/>
                  <a:ea typeface="Lato"/>
                  <a:cs typeface="Lato"/>
                  <a:sym typeface="Lato"/>
                </a:rPr>
                <a:t>✪</a:t>
              </a:r>
              <a:endParaRPr sz="7200" dirty="0">
                <a:latin typeface="+mn-lt"/>
              </a:endParaRPr>
            </a:p>
          </p:txBody>
        </p:sp>
        <p:cxnSp>
          <p:nvCxnSpPr>
            <p:cNvPr id="17" name="Google Shape;450;p63">
              <a:extLst>
                <a:ext uri="{FF2B5EF4-FFF2-40B4-BE49-F238E27FC236}">
                  <a16:creationId xmlns:a16="http://schemas.microsoft.com/office/drawing/2014/main" id="{1C777006-6A28-414B-B23E-FEFC916DB99A}"/>
                </a:ext>
              </a:extLst>
            </p:cNvPr>
            <p:cNvCxnSpPr/>
            <p:nvPr/>
          </p:nvCxnSpPr>
          <p:spPr>
            <a:xfrm rot="10800000" flipH="1">
              <a:off x="4516353" y="2135318"/>
              <a:ext cx="3657600" cy="2895600"/>
            </a:xfrm>
            <a:prstGeom prst="straightConnector1">
              <a:avLst/>
            </a:prstGeom>
            <a:noFill/>
            <a:ln w="38100" cap="flat" cmpd="sng">
              <a:solidFill>
                <a:schemeClr val="accent1"/>
              </a:solidFill>
              <a:prstDash val="solid"/>
              <a:miter lim="800000"/>
              <a:headEnd type="none" w="sm" len="sm"/>
              <a:tailEnd type="stealth" w="med" len="med"/>
            </a:ln>
          </p:spPr>
        </p:cxnSp>
      </p:grpSp>
      <p:sp>
        <p:nvSpPr>
          <p:cNvPr id="436" name="Google Shape;436;p62"/>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buClr>
                <a:schemeClr val="dk1"/>
              </a:buClr>
              <a:buSzPts val="4400"/>
            </a:pPr>
            <a:r>
              <a:rPr lang="en" sz="3600" dirty="0"/>
              <a:t>Learning Opportunities: Summary</a:t>
            </a:r>
            <a:endParaRPr sz="3600" dirty="0"/>
          </a:p>
        </p:txBody>
      </p:sp>
      <p:grpSp>
        <p:nvGrpSpPr>
          <p:cNvPr id="2" name="Group 1">
            <a:extLst>
              <a:ext uri="{FF2B5EF4-FFF2-40B4-BE49-F238E27FC236}">
                <a16:creationId xmlns:a16="http://schemas.microsoft.com/office/drawing/2014/main" id="{A4F1CEF5-384F-4D66-9060-9C7105CFD652}"/>
              </a:ext>
            </a:extLst>
          </p:cNvPr>
          <p:cNvGrpSpPr/>
          <p:nvPr/>
        </p:nvGrpSpPr>
        <p:grpSpPr>
          <a:xfrm>
            <a:off x="1524000" y="2142394"/>
            <a:ext cx="6429452" cy="4167592"/>
            <a:chOff x="365760" y="1922475"/>
            <a:chExt cx="6429452" cy="4167592"/>
          </a:xfrm>
        </p:grpSpPr>
        <p:graphicFrame>
          <p:nvGraphicFramePr>
            <p:cNvPr id="437" name="Google Shape;437;p62"/>
            <p:cNvGraphicFramePr/>
            <p:nvPr>
              <p:extLst>
                <p:ext uri="{D42A27DB-BD31-4B8C-83A1-F6EECF244321}">
                  <p14:modId xmlns:p14="http://schemas.microsoft.com/office/powerpoint/2010/main" val="2006326093"/>
                </p:ext>
              </p:extLst>
            </p:nvPr>
          </p:nvGraphicFramePr>
          <p:xfrm>
            <a:off x="2388887" y="2889667"/>
            <a:ext cx="4191000" cy="3200400"/>
          </p:xfrm>
          <a:graphic>
            <a:graphicData uri="http://schemas.openxmlformats.org/drawingml/2006/table">
              <a:tbl>
                <a:tblPr firstRow="1" bandRow="1">
                  <a:noFill/>
                  <a:tableStyleId>{16046BFC-9FA9-4CCA-95D0-C80FFA7DF8B8}</a:tableStyleId>
                </a:tblPr>
                <a:tblGrid>
                  <a:gridCol w="2095500">
                    <a:extLst>
                      <a:ext uri="{9D8B030D-6E8A-4147-A177-3AD203B41FA5}">
                        <a16:colId xmlns:a16="http://schemas.microsoft.com/office/drawing/2014/main" val="20000"/>
                      </a:ext>
                    </a:extLst>
                  </a:gridCol>
                  <a:gridCol w="2095500">
                    <a:extLst>
                      <a:ext uri="{9D8B030D-6E8A-4147-A177-3AD203B41FA5}">
                        <a16:colId xmlns:a16="http://schemas.microsoft.com/office/drawing/2014/main" val="20001"/>
                      </a:ext>
                    </a:extLst>
                  </a:gridCol>
                </a:tblGrid>
                <a:tr h="1600200">
                  <a:tc>
                    <a:txBody>
                      <a:bodyPr/>
                      <a:lstStyle/>
                      <a:p>
                        <a:pPr marL="0" marR="0" lvl="0" indent="0" algn="ctr" rtl="0">
                          <a:spcBef>
                            <a:spcPts val="0"/>
                          </a:spcBef>
                          <a:spcAft>
                            <a:spcPts val="0"/>
                          </a:spcAft>
                          <a:buNone/>
                        </a:pPr>
                        <a:r>
                          <a:rPr lang="en" sz="2400" u="none" strike="noStrike" cap="none" dirty="0">
                            <a:solidFill>
                              <a:srgbClr val="434343"/>
                            </a:solidFill>
                            <a:latin typeface="+mn-lt"/>
                            <a:ea typeface="Lato"/>
                            <a:cs typeface="Khmer UI" panose="020B0604020202020204" pitchFamily="34" charset="0"/>
                            <a:sym typeface="Lato"/>
                          </a:rPr>
                          <a:t>Step-By-Step Procedures</a:t>
                        </a:r>
                        <a:endParaRPr sz="2400" dirty="0">
                          <a:solidFill>
                            <a:srgbClr val="434343"/>
                          </a:solidFill>
                          <a:latin typeface="+mn-lt"/>
                          <a:ea typeface="Lato"/>
                          <a:cs typeface="Khmer UI" panose="020B0604020202020204" pitchFamily="34" charset="0"/>
                          <a:sym typeface="Lato"/>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2400" u="none" strike="noStrike" cap="none" dirty="0">
                            <a:solidFill>
                              <a:srgbClr val="434343"/>
                            </a:solidFill>
                            <a:latin typeface="+mn-lt"/>
                            <a:ea typeface="Lato"/>
                            <a:cs typeface="Khmer UI" panose="020B0604020202020204" pitchFamily="34" charset="0"/>
                            <a:sym typeface="Lato"/>
                          </a:rPr>
                          <a:t>Well-Formed Lecture</a:t>
                        </a:r>
                        <a:endParaRPr sz="2400" dirty="0">
                          <a:solidFill>
                            <a:srgbClr val="434343"/>
                          </a:solidFill>
                          <a:latin typeface="+mn-lt"/>
                          <a:ea typeface="Lato"/>
                          <a:cs typeface="Khmer UI" panose="020B0604020202020204" pitchFamily="34" charset="0"/>
                          <a:sym typeface="Lato"/>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600200">
                  <a:tc>
                    <a:txBody>
                      <a:bodyPr/>
                      <a:lstStyle/>
                      <a:p>
                        <a:pPr marL="0" marR="0" lvl="0" indent="0" algn="ctr" rtl="0">
                          <a:spcBef>
                            <a:spcPts val="0"/>
                          </a:spcBef>
                          <a:spcAft>
                            <a:spcPts val="0"/>
                          </a:spcAft>
                          <a:buNone/>
                        </a:pPr>
                        <a:r>
                          <a:rPr lang="en" sz="2400" b="1" u="none" strike="noStrike" cap="none">
                            <a:solidFill>
                              <a:srgbClr val="434343"/>
                            </a:solidFill>
                            <a:latin typeface="+mn-lt"/>
                            <a:ea typeface="Lato"/>
                            <a:cs typeface="Khmer UI" panose="020B0604020202020204" pitchFamily="34" charset="0"/>
                            <a:sym typeface="Lato"/>
                          </a:rPr>
                          <a:t>Discovery Learning</a:t>
                        </a:r>
                        <a:endParaRPr sz="2400" b="1">
                          <a:solidFill>
                            <a:srgbClr val="434343"/>
                          </a:solidFill>
                          <a:latin typeface="+mn-lt"/>
                          <a:ea typeface="Lato"/>
                          <a:cs typeface="Khmer UI" panose="020B0604020202020204" pitchFamily="34" charset="0"/>
                          <a:sym typeface="Lato"/>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400" b="1" u="none" strike="noStrike" cap="none" dirty="0">
                            <a:solidFill>
                              <a:schemeClr val="accent3"/>
                            </a:solidFill>
                            <a:latin typeface="+mn-lt"/>
                            <a:ea typeface="Lato"/>
                            <a:cs typeface="Khmer UI" panose="020B0604020202020204" pitchFamily="34" charset="0"/>
                            <a:sym typeface="Lato"/>
                          </a:rPr>
                          <a:t>Practicing Connections</a:t>
                        </a:r>
                        <a:endParaRPr sz="3000" b="1" u="none" strike="noStrike" cap="none" dirty="0">
                          <a:solidFill>
                            <a:schemeClr val="accent3"/>
                          </a:solidFill>
                          <a:latin typeface="+mn-lt"/>
                          <a:ea typeface="Lato"/>
                          <a:cs typeface="Khmer UI" panose="020B0604020202020204" pitchFamily="34" charset="0"/>
                          <a:sym typeface="Lato"/>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438" name="Google Shape;438;p62"/>
            <p:cNvSpPr/>
            <p:nvPr/>
          </p:nvSpPr>
          <p:spPr>
            <a:xfrm>
              <a:off x="2808811" y="1922475"/>
              <a:ext cx="3198900" cy="523200"/>
            </a:xfrm>
            <a:prstGeom prst="rect">
              <a:avLst/>
            </a:prstGeom>
            <a:noFill/>
            <a:ln>
              <a:noFill/>
            </a:ln>
          </p:spPr>
          <p:txBody>
            <a:bodyPr spcFirstLastPara="1" wrap="square" lIns="91425" tIns="45700" rIns="91425" bIns="45700" anchor="t" anchorCtr="0">
              <a:noAutofit/>
            </a:bodyPr>
            <a:lstStyle/>
            <a:p>
              <a:pPr algn="ctr"/>
              <a:r>
                <a:rPr lang="en" sz="2400" b="1" u="sng" dirty="0">
                  <a:solidFill>
                    <a:schemeClr val="accent3"/>
                  </a:solidFill>
                  <a:latin typeface="+mn-lt"/>
                  <a:ea typeface="Lato"/>
                  <a:cs typeface="Lato"/>
                  <a:sym typeface="Lato"/>
                </a:rPr>
                <a:t>Explicit Connections</a:t>
              </a:r>
              <a:endParaRPr sz="2400" b="1" dirty="0">
                <a:solidFill>
                  <a:schemeClr val="accent3"/>
                </a:solidFill>
                <a:latin typeface="+mn-lt"/>
                <a:ea typeface="Lato"/>
                <a:cs typeface="Lato"/>
                <a:sym typeface="Lato"/>
              </a:endParaRPr>
            </a:p>
          </p:txBody>
        </p:sp>
        <p:sp>
          <p:nvSpPr>
            <p:cNvPr id="439" name="Google Shape;439;p62"/>
            <p:cNvSpPr/>
            <p:nvPr/>
          </p:nvSpPr>
          <p:spPr>
            <a:xfrm>
              <a:off x="365760" y="4073068"/>
              <a:ext cx="1740300" cy="954000"/>
            </a:xfrm>
            <a:prstGeom prst="rect">
              <a:avLst/>
            </a:prstGeom>
            <a:noFill/>
            <a:ln>
              <a:noFill/>
            </a:ln>
          </p:spPr>
          <p:txBody>
            <a:bodyPr spcFirstLastPara="1" wrap="square" lIns="91425" tIns="45700" rIns="91425" bIns="45700" anchor="t" anchorCtr="0">
              <a:noAutofit/>
            </a:bodyPr>
            <a:lstStyle/>
            <a:p>
              <a:r>
                <a:rPr lang="en" sz="2400" b="1" u="sng">
                  <a:solidFill>
                    <a:schemeClr val="accent3"/>
                  </a:solidFill>
                  <a:latin typeface="+mn-lt"/>
                  <a:ea typeface="Lato"/>
                  <a:cs typeface="Lato"/>
                  <a:sym typeface="Lato"/>
                </a:rPr>
                <a:t>Productive</a:t>
              </a:r>
              <a:endParaRPr sz="2400" b="1">
                <a:solidFill>
                  <a:schemeClr val="accent3"/>
                </a:solidFill>
                <a:latin typeface="+mn-lt"/>
                <a:ea typeface="Lato"/>
                <a:cs typeface="Lato"/>
                <a:sym typeface="Lato"/>
              </a:endParaRPr>
            </a:p>
            <a:p>
              <a:r>
                <a:rPr lang="en" sz="2400" b="1" u="sng">
                  <a:solidFill>
                    <a:schemeClr val="accent3"/>
                  </a:solidFill>
                  <a:latin typeface="+mn-lt"/>
                  <a:ea typeface="Lato"/>
                  <a:cs typeface="Lato"/>
                  <a:sym typeface="Lato"/>
                </a:rPr>
                <a:t>Struggle</a:t>
              </a:r>
              <a:endParaRPr sz="2400" b="1">
                <a:solidFill>
                  <a:schemeClr val="accent3"/>
                </a:solidFill>
                <a:latin typeface="+mn-lt"/>
                <a:ea typeface="Lato"/>
                <a:cs typeface="Lato"/>
                <a:sym typeface="Lato"/>
              </a:endParaRPr>
            </a:p>
          </p:txBody>
        </p:sp>
        <p:sp>
          <p:nvSpPr>
            <p:cNvPr id="440" name="Google Shape;440;p62"/>
            <p:cNvSpPr/>
            <p:nvPr/>
          </p:nvSpPr>
          <p:spPr>
            <a:xfrm>
              <a:off x="3290012" y="2396675"/>
              <a:ext cx="3505200" cy="584700"/>
            </a:xfrm>
            <a:prstGeom prst="rect">
              <a:avLst/>
            </a:prstGeom>
            <a:noFill/>
            <a:ln>
              <a:noFill/>
            </a:ln>
          </p:spPr>
          <p:txBody>
            <a:bodyPr spcFirstLastPara="1" wrap="square" lIns="91425" tIns="45700" rIns="91425" bIns="45700" anchor="t" anchorCtr="0">
              <a:noAutofit/>
            </a:bodyPr>
            <a:lstStyle/>
            <a:p>
              <a:r>
                <a:rPr lang="en" sz="3000" b="1" dirty="0">
                  <a:solidFill>
                    <a:srgbClr val="434343"/>
                  </a:solidFill>
                  <a:latin typeface="+mn-lt"/>
                  <a:ea typeface="Lato"/>
                  <a:cs typeface="Lato"/>
                  <a:sym typeface="Lato"/>
                </a:rPr>
                <a:t>−                        +</a:t>
              </a:r>
              <a:endParaRPr sz="3000" b="1" dirty="0">
                <a:solidFill>
                  <a:srgbClr val="434343"/>
                </a:solidFill>
                <a:latin typeface="+mn-lt"/>
                <a:ea typeface="Lato"/>
                <a:cs typeface="Lato"/>
                <a:sym typeface="Lato"/>
              </a:endParaRPr>
            </a:p>
          </p:txBody>
        </p:sp>
        <p:sp>
          <p:nvSpPr>
            <p:cNvPr id="441" name="Google Shape;441;p62"/>
            <p:cNvSpPr/>
            <p:nvPr/>
          </p:nvSpPr>
          <p:spPr>
            <a:xfrm>
              <a:off x="1855487" y="3518975"/>
              <a:ext cx="477900" cy="2062200"/>
            </a:xfrm>
            <a:prstGeom prst="rect">
              <a:avLst/>
            </a:prstGeom>
            <a:noFill/>
            <a:ln>
              <a:noFill/>
            </a:ln>
          </p:spPr>
          <p:txBody>
            <a:bodyPr spcFirstLastPara="1" wrap="square" lIns="91425" tIns="45700" rIns="91425" bIns="45700" anchor="t" anchorCtr="0">
              <a:noAutofit/>
            </a:bodyPr>
            <a:lstStyle/>
            <a:p>
              <a:r>
                <a:rPr lang="en" sz="3000" b="1" dirty="0">
                  <a:solidFill>
                    <a:srgbClr val="434343"/>
                  </a:solidFill>
                  <a:latin typeface="+mn-lt"/>
                  <a:ea typeface="Lato"/>
                  <a:cs typeface="Lato"/>
                  <a:sym typeface="Lato"/>
                </a:rPr>
                <a:t>−</a:t>
              </a:r>
              <a:endParaRPr sz="3000" b="1" dirty="0">
                <a:solidFill>
                  <a:srgbClr val="434343"/>
                </a:solidFill>
                <a:latin typeface="+mn-lt"/>
                <a:ea typeface="Lato"/>
                <a:cs typeface="Lato"/>
                <a:sym typeface="Lato"/>
              </a:endParaRPr>
            </a:p>
            <a:p>
              <a:endParaRPr sz="3000" b="1" dirty="0">
                <a:solidFill>
                  <a:srgbClr val="434343"/>
                </a:solidFill>
                <a:latin typeface="+mn-lt"/>
                <a:ea typeface="Lato"/>
                <a:cs typeface="Lato"/>
                <a:sym typeface="Lato"/>
              </a:endParaRPr>
            </a:p>
            <a:p>
              <a:endParaRPr b="1" dirty="0">
                <a:solidFill>
                  <a:srgbClr val="434343"/>
                </a:solidFill>
                <a:latin typeface="+mn-lt"/>
                <a:ea typeface="Lato"/>
                <a:cs typeface="Lato"/>
                <a:sym typeface="Lato"/>
              </a:endParaRPr>
            </a:p>
            <a:p>
              <a:r>
                <a:rPr lang="en" sz="3000" b="1" dirty="0">
                  <a:solidFill>
                    <a:srgbClr val="434343"/>
                  </a:solidFill>
                  <a:latin typeface="+mn-lt"/>
                  <a:ea typeface="Lato"/>
                  <a:cs typeface="Lato"/>
                  <a:sym typeface="Lato"/>
                </a:rPr>
                <a:t>         +</a:t>
              </a:r>
              <a:endParaRPr sz="3000" b="1" dirty="0">
                <a:solidFill>
                  <a:srgbClr val="434343"/>
                </a:solidFill>
                <a:latin typeface="+mn-lt"/>
                <a:ea typeface="Lato"/>
                <a:cs typeface="Lato"/>
                <a:sym typeface="Lato"/>
              </a:endParaRPr>
            </a:p>
          </p:txBody>
        </p:sp>
      </p:grpSp>
    </p:spTree>
    <p:extLst>
      <p:ext uri="{BB962C8B-B14F-4D97-AF65-F5344CB8AC3E}">
        <p14:creationId xmlns:p14="http://schemas.microsoft.com/office/powerpoint/2010/main" val="2377063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5"/>
          <p:cNvSpPr txBox="1">
            <a:spLocks noGrp="1"/>
          </p:cNvSpPr>
          <p:nvPr>
            <p:ph type="title"/>
          </p:nvPr>
        </p:nvSpPr>
        <p:spPr/>
        <p:txBody>
          <a:bodyPr>
            <a:normAutofit/>
          </a:bodyPr>
          <a:lstStyle/>
          <a:p>
            <a:pPr lvl="0"/>
            <a:r>
              <a:rPr lang="en-US" dirty="0"/>
              <a:t>Building Transferable Knowledge in Statistics &amp; Data Science</a:t>
            </a:r>
          </a:p>
        </p:txBody>
      </p:sp>
    </p:spTree>
    <p:extLst>
      <p:ext uri="{BB962C8B-B14F-4D97-AF65-F5344CB8AC3E}">
        <p14:creationId xmlns:p14="http://schemas.microsoft.com/office/powerpoint/2010/main" val="210186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7"/>
          <p:cNvSpPr txBox="1">
            <a:spLocks noGrp="1"/>
          </p:cNvSpPr>
          <p:nvPr>
            <p:ph type="title"/>
          </p:nvPr>
        </p:nvSpPr>
        <p:spPr/>
        <p:txBody>
          <a:bodyPr/>
          <a:lstStyle/>
          <a:p>
            <a:r>
              <a:rPr lang="en-US" dirty="0"/>
              <a:t>What does it look like to deliberately practice these connections?</a:t>
            </a:r>
          </a:p>
        </p:txBody>
      </p:sp>
    </p:spTree>
  </p:cSld>
  <p:clrMapOvr>
    <a:masterClrMapping/>
  </p:clrMapOvr>
</p:sld>
</file>

<file path=ppt/theme/theme1.xml><?xml version="1.0" encoding="utf-8"?>
<a:theme xmlns:a="http://schemas.openxmlformats.org/drawingml/2006/main" name="Pnomix2019">
  <a:themeElements>
    <a:clrScheme name="Custom 1">
      <a:dk1>
        <a:srgbClr val="000000"/>
      </a:dk1>
      <a:lt1>
        <a:srgbClr val="FFFFFF"/>
      </a:lt1>
      <a:dk2>
        <a:srgbClr val="2874AD"/>
      </a:dk2>
      <a:lt2>
        <a:srgbClr val="FFFFFF"/>
      </a:lt2>
      <a:accent1>
        <a:srgbClr val="2874AD"/>
      </a:accent1>
      <a:accent2>
        <a:srgbClr val="FEDECF"/>
      </a:accent2>
      <a:accent3>
        <a:srgbClr val="00A5E5"/>
      </a:accent3>
      <a:accent4>
        <a:srgbClr val="51B9A3"/>
      </a:accent4>
      <a:accent5>
        <a:srgbClr val="FB8C00"/>
      </a:accent5>
      <a:accent6>
        <a:srgbClr val="FFAE88"/>
      </a:accent6>
      <a:hlink>
        <a:srgbClr val="0055A6"/>
      </a:hlink>
      <a:folHlink>
        <a:srgbClr val="0277BD"/>
      </a:folHlink>
    </a:clrScheme>
    <a:fontScheme name="Raleway - Lato">
      <a:majorFont>
        <a:latin typeface="Raleway"/>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omix2019" id="{04A1FCD1-7F48-40D5-A673-EBB52A6A868B}" vid="{929EE9CE-B71C-45CC-A5E2-30F2D44D20C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2326</TotalTime>
  <Words>3214</Words>
  <Application>Microsoft Office PowerPoint</Application>
  <PresentationFormat>Widescreen</PresentationFormat>
  <Paragraphs>510</Paragraphs>
  <Slides>66</Slides>
  <Notes>44</Notes>
  <HiddenSlides>19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Consolas</vt:lpstr>
      <vt:lpstr>Lato</vt:lpstr>
      <vt:lpstr>Cambria Math</vt:lpstr>
      <vt:lpstr>Raleway Medium</vt:lpstr>
      <vt:lpstr>Raleway</vt:lpstr>
      <vt:lpstr>Libre Franklin</vt:lpstr>
      <vt:lpstr>Arial</vt:lpstr>
      <vt:lpstr>Pnomix2019</vt:lpstr>
      <vt:lpstr>Applying Learning Science to Improve Transfer in Introductory Statistics</vt:lpstr>
      <vt:lpstr>What is learning in education?</vt:lpstr>
      <vt:lpstr>The Practicing Connections Hypothesis</vt:lpstr>
      <vt:lpstr>Teaching for understanding and transfer</vt:lpstr>
      <vt:lpstr>Three Types of Learning Opportunities Required for Deep Learning</vt:lpstr>
      <vt:lpstr>Learning Opportunities: Summary</vt:lpstr>
      <vt:lpstr>Learning Opportunities: Summary</vt:lpstr>
      <vt:lpstr>Building Transferable Knowledge in Statistics &amp; Data Science</vt:lpstr>
      <vt:lpstr>What does it look like to deliberately practice these connections?</vt:lpstr>
      <vt:lpstr>Statistics: The “Bits” We Teach</vt:lpstr>
      <vt:lpstr>Bits Approach:  t-test</vt:lpstr>
      <vt:lpstr>Build a cohesive set of concepts to connect over time</vt:lpstr>
      <vt:lpstr>Doing Statistics in The World</vt:lpstr>
      <vt:lpstr>Core Concepts</vt:lpstr>
      <vt:lpstr>DATA = MODEL + ERROR</vt:lpstr>
      <vt:lpstr>Practice with Varying Representations</vt:lpstr>
      <vt:lpstr>A Fully Instrumented Interactive Textbook</vt:lpstr>
      <vt:lpstr>Explore Variation</vt:lpstr>
      <vt:lpstr>Connecting Representations</vt:lpstr>
      <vt:lpstr>Connecting Representations</vt:lpstr>
      <vt:lpstr>Model Variation</vt:lpstr>
      <vt:lpstr>From Informal to Formal Models</vt:lpstr>
      <vt:lpstr>Making Connections</vt:lpstr>
      <vt:lpstr>Making Connections</vt:lpstr>
      <vt:lpstr>Evaluate Models</vt:lpstr>
      <vt:lpstr>From Informal to Formal Models</vt:lpstr>
      <vt:lpstr>More Complex than Teaching t-tests…  What do you get for it?</vt:lpstr>
      <vt:lpstr>How important were each of the following in helping you learn the content of this course?</vt:lpstr>
      <vt:lpstr>What kind of thinking did students do?</vt:lpstr>
      <vt:lpstr>Practical and Psychosocial Benefits</vt:lpstr>
      <vt:lpstr>Transferable Knowledge?</vt:lpstr>
      <vt:lpstr>By using Practicing Connections Framework</vt:lpstr>
      <vt:lpstr>Conceptual Preparation</vt:lpstr>
      <vt:lpstr>Repeated Practice Representing, Coordinating, and Adapting a Small Number of Core Concepts...</vt:lpstr>
      <vt:lpstr>...Enhanced Learning a New Situation  (Simple Regression)</vt:lpstr>
      <vt:lpstr>Even without direct instruction, able to think through multiple regression.</vt:lpstr>
      <vt:lpstr>This isn’t enough. Does the course prepare students to extend their learning?</vt:lpstr>
      <vt:lpstr>Participants</vt:lpstr>
      <vt:lpstr>Materials and Context</vt:lpstr>
      <vt:lpstr>lm() and supernova() output</vt:lpstr>
      <vt:lpstr>Q1.</vt:lpstr>
      <vt:lpstr>Represent the two-predictor model using GLM notation</vt:lpstr>
      <vt:lpstr>Represent the two-predictor model using GLM notation</vt:lpstr>
      <vt:lpstr>Thinking about the new two-predictor model</vt:lpstr>
      <vt:lpstr>Thinking about the new two-predictor model</vt:lpstr>
      <vt:lpstr>Thinking about the new two-predictor model</vt:lpstr>
      <vt:lpstr>Why is the SSE smaller for the new model?</vt:lpstr>
      <vt:lpstr>PowerPoint Presentation</vt:lpstr>
      <vt:lpstr>Given the full model and related output</vt:lpstr>
      <vt:lpstr>Given the full model and related output</vt:lpstr>
      <vt:lpstr>Given the full model fit in different orders</vt:lpstr>
      <vt:lpstr>Why does the order matter?</vt:lpstr>
      <vt:lpstr>Why does the order matter?</vt:lpstr>
      <vt:lpstr>PowerPoint Presentation</vt:lpstr>
      <vt:lpstr>Very promising!</vt:lpstr>
      <vt:lpstr>Moving Forward</vt:lpstr>
      <vt:lpstr>What keeps us up at night?</vt:lpstr>
      <vt:lpstr>Acknowledgements</vt:lpstr>
      <vt:lpstr>Funding Sources</vt:lpstr>
      <vt:lpstr>PowerPoint Presentation</vt:lpstr>
      <vt:lpstr>The Problem: Putting Research into Practice</vt:lpstr>
      <vt:lpstr>Research to Practice: Silos</vt:lpstr>
      <vt:lpstr>The Better Book Approach</vt:lpstr>
      <vt:lpstr>Vision: Better Book</vt:lpstr>
      <vt:lpstr>Strategy: Learn By Doing</vt:lpstr>
      <vt:lpstr>Phases of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Learning Science to Improve Transfer in Introductory Statistics</dc:title>
  <dc:creator>Adam Blake</dc:creator>
  <cp:lastModifiedBy>Adam Blake</cp:lastModifiedBy>
  <cp:revision>88</cp:revision>
  <dcterms:created xsi:type="dcterms:W3CDTF">2019-11-08T03:22:59Z</dcterms:created>
  <dcterms:modified xsi:type="dcterms:W3CDTF">2019-11-16T19:09:54Z</dcterms:modified>
</cp:coreProperties>
</file>